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34" r:id="rId13"/>
    <p:sldId id="264" r:id="rId14"/>
    <p:sldId id="266" r:id="rId15"/>
    <p:sldId id="335" r:id="rId16"/>
    <p:sldId id="265" r:id="rId17"/>
    <p:sldId id="336" r:id="rId18"/>
    <p:sldId id="276" r:id="rId19"/>
    <p:sldId id="337" r:id="rId20"/>
    <p:sldId id="293" r:id="rId21"/>
    <p:sldId id="277" r:id="rId22"/>
    <p:sldId id="346" r:id="rId23"/>
    <p:sldId id="284" r:id="rId24"/>
    <p:sldId id="269" r:id="rId25"/>
    <p:sldId id="338" r:id="rId26"/>
    <p:sldId id="339" r:id="rId27"/>
    <p:sldId id="340" r:id="rId28"/>
    <p:sldId id="341" r:id="rId29"/>
    <p:sldId id="342"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43" r:id="rId46"/>
    <p:sldId id="344" r:id="rId47"/>
    <p:sldId id="345"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02" d="100"/>
          <a:sy n="102" d="100"/>
        </p:scale>
        <p:origin x="1212"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D3A303-EFF2-4C76-BABC-A98729EE4EBE}"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1B7EA180-F0E0-417E-A82B-73057938B45E}">
      <dgm:prSet phldrT="[Text]"/>
      <dgm:spPr/>
      <dgm:t>
        <a:bodyPr/>
        <a:lstStyle/>
        <a:p>
          <a:pPr>
            <a:lnSpc>
              <a:spcPct val="100000"/>
            </a:lnSpc>
          </a:pPr>
          <a:r>
            <a:rPr lang="en-US" dirty="0" err="1" smtClean="0">
              <a:latin typeface="Abadi" panose="020B0604020104020204"/>
            </a:rPr>
            <a:t>SpaceX</a:t>
          </a:r>
          <a:r>
            <a:rPr lang="en-US" dirty="0" smtClean="0">
              <a:latin typeface="Abadi" panose="020B0604020104020204"/>
            </a:rPr>
            <a:t> API Data Collection:</a:t>
          </a:r>
          <a:endParaRPr lang="en-US" dirty="0">
            <a:latin typeface="Abadi" panose="020B0604020104020204"/>
          </a:endParaRPr>
        </a:p>
      </dgm:t>
    </dgm:pt>
    <dgm:pt modelId="{1A58C6BC-7846-4F60-8D06-BAA2DD94207A}" type="parTrans" cxnId="{BD348474-2744-4C4E-91F6-C00C7F15E4AB}">
      <dgm:prSet/>
      <dgm:spPr/>
      <dgm:t>
        <a:bodyPr/>
        <a:lstStyle/>
        <a:p>
          <a:pPr>
            <a:lnSpc>
              <a:spcPct val="100000"/>
            </a:lnSpc>
          </a:pPr>
          <a:endParaRPr lang="en-US">
            <a:latin typeface="Abadi" panose="020B0604020104020204"/>
          </a:endParaRPr>
        </a:p>
      </dgm:t>
    </dgm:pt>
    <dgm:pt modelId="{5CBCBCDD-E5F4-48EA-948E-0BE6A10F5980}" type="sibTrans" cxnId="{BD348474-2744-4C4E-91F6-C00C7F15E4AB}">
      <dgm:prSet/>
      <dgm:spPr/>
      <dgm:t>
        <a:bodyPr/>
        <a:lstStyle/>
        <a:p>
          <a:pPr>
            <a:lnSpc>
              <a:spcPct val="100000"/>
            </a:lnSpc>
          </a:pPr>
          <a:endParaRPr lang="en-US">
            <a:latin typeface="Abadi" panose="020B0604020104020204"/>
          </a:endParaRPr>
        </a:p>
      </dgm:t>
    </dgm:pt>
    <dgm:pt modelId="{0FECDBCD-D9BA-41B7-BEEF-66AEC808CBA5}">
      <dgm:prSet phldrT="[Text]"/>
      <dgm:spPr/>
      <dgm:t>
        <a:bodyPr/>
        <a:lstStyle/>
        <a:p>
          <a:pPr>
            <a:lnSpc>
              <a:spcPct val="100000"/>
            </a:lnSpc>
          </a:pPr>
          <a:r>
            <a:rPr lang="en-US" dirty="0" smtClean="0">
              <a:latin typeface="Abadi" panose="020B0604020104020204"/>
            </a:rPr>
            <a:t>Request </a:t>
          </a:r>
          <a:r>
            <a:rPr lang="en-US" dirty="0" err="1" smtClean="0">
              <a:latin typeface="Abadi" panose="020B0604020104020204"/>
            </a:rPr>
            <a:t>SpaceX</a:t>
          </a:r>
          <a:r>
            <a:rPr lang="en-US" dirty="0" smtClean="0">
              <a:latin typeface="Abadi" panose="020B0604020104020204"/>
            </a:rPr>
            <a:t> launch data from API.</a:t>
          </a:r>
          <a:endParaRPr lang="en-US" dirty="0">
            <a:latin typeface="Abadi" panose="020B0604020104020204"/>
          </a:endParaRPr>
        </a:p>
      </dgm:t>
    </dgm:pt>
    <dgm:pt modelId="{892DB50C-5752-413E-957A-07B41D79072E}" type="parTrans" cxnId="{000D69B0-35EB-4D9F-B4B0-B283D6732861}">
      <dgm:prSet/>
      <dgm:spPr/>
      <dgm:t>
        <a:bodyPr/>
        <a:lstStyle/>
        <a:p>
          <a:pPr>
            <a:lnSpc>
              <a:spcPct val="100000"/>
            </a:lnSpc>
          </a:pPr>
          <a:endParaRPr lang="en-US">
            <a:latin typeface="Abadi" panose="020B0604020104020204"/>
          </a:endParaRPr>
        </a:p>
      </dgm:t>
    </dgm:pt>
    <dgm:pt modelId="{1F5B6E31-A368-4ED6-9460-3BA02E258B8A}" type="sibTrans" cxnId="{000D69B0-35EB-4D9F-B4B0-B283D6732861}">
      <dgm:prSet/>
      <dgm:spPr/>
      <dgm:t>
        <a:bodyPr/>
        <a:lstStyle/>
        <a:p>
          <a:pPr>
            <a:lnSpc>
              <a:spcPct val="100000"/>
            </a:lnSpc>
          </a:pPr>
          <a:endParaRPr lang="en-US">
            <a:latin typeface="Abadi" panose="020B0604020104020204"/>
          </a:endParaRPr>
        </a:p>
      </dgm:t>
    </dgm:pt>
    <dgm:pt modelId="{1F123E75-57E2-4621-890B-BC48040A980E}">
      <dgm:prSet phldrT="[Text]"/>
      <dgm:spPr/>
      <dgm:t>
        <a:bodyPr/>
        <a:lstStyle/>
        <a:p>
          <a:pPr>
            <a:lnSpc>
              <a:spcPct val="100000"/>
            </a:lnSpc>
          </a:pPr>
          <a:r>
            <a:rPr lang="en-US" dirty="0" smtClean="0">
              <a:latin typeface="Abadi" panose="020B0604020104020204"/>
            </a:rPr>
            <a:t>Web Scraping Data Collection:</a:t>
          </a:r>
          <a:endParaRPr lang="en-US" dirty="0">
            <a:latin typeface="Abadi" panose="020B0604020104020204"/>
          </a:endParaRPr>
        </a:p>
      </dgm:t>
    </dgm:pt>
    <dgm:pt modelId="{806DA3FE-BB79-428D-941F-2D878E18CE05}" type="parTrans" cxnId="{3CB701B9-EAFC-43BC-BA40-25D9C8BEA43D}">
      <dgm:prSet/>
      <dgm:spPr/>
      <dgm:t>
        <a:bodyPr/>
        <a:lstStyle/>
        <a:p>
          <a:pPr>
            <a:lnSpc>
              <a:spcPct val="100000"/>
            </a:lnSpc>
          </a:pPr>
          <a:endParaRPr lang="en-US">
            <a:latin typeface="Abadi" panose="020B0604020104020204"/>
          </a:endParaRPr>
        </a:p>
      </dgm:t>
    </dgm:pt>
    <dgm:pt modelId="{24DD911B-89A4-46C4-9208-4B1BE6C8DDC7}" type="sibTrans" cxnId="{3CB701B9-EAFC-43BC-BA40-25D9C8BEA43D}">
      <dgm:prSet/>
      <dgm:spPr/>
      <dgm:t>
        <a:bodyPr/>
        <a:lstStyle/>
        <a:p>
          <a:pPr>
            <a:lnSpc>
              <a:spcPct val="100000"/>
            </a:lnSpc>
          </a:pPr>
          <a:endParaRPr lang="en-US">
            <a:latin typeface="Abadi" panose="020B0604020104020204"/>
          </a:endParaRPr>
        </a:p>
      </dgm:t>
    </dgm:pt>
    <dgm:pt modelId="{DAFBE081-D629-4B55-88CB-865EC00ABB86}">
      <dgm:prSet phldrT="[Text]"/>
      <dgm:spPr/>
      <dgm:t>
        <a:bodyPr/>
        <a:lstStyle/>
        <a:p>
          <a:pPr>
            <a:lnSpc>
              <a:spcPct val="100000"/>
            </a:lnSpc>
          </a:pPr>
          <a:r>
            <a:rPr lang="en-US" dirty="0" smtClean="0">
              <a:latin typeface="Abadi" panose="020B0604020104020204"/>
            </a:rPr>
            <a:t>Request </a:t>
          </a:r>
          <a:r>
            <a:rPr lang="en-US" dirty="0" err="1" smtClean="0">
              <a:latin typeface="Abadi" panose="020B0604020104020204"/>
            </a:rPr>
            <a:t>Wikepedia</a:t>
          </a:r>
          <a:r>
            <a:rPr lang="en-US" dirty="0" smtClean="0">
              <a:latin typeface="Abadi" panose="020B0604020104020204"/>
            </a:rPr>
            <a:t> page ‘List of Falcon 9 and Falcon Heavy Launches’</a:t>
          </a:r>
          <a:endParaRPr lang="en-US" dirty="0">
            <a:latin typeface="Abadi" panose="020B0604020104020204"/>
          </a:endParaRPr>
        </a:p>
      </dgm:t>
    </dgm:pt>
    <dgm:pt modelId="{C1C2BF80-C322-4DBF-B5F5-35F4B2E4C318}" type="parTrans" cxnId="{84D8496B-18D1-41B4-8F2C-92F395FCFE36}">
      <dgm:prSet/>
      <dgm:spPr/>
      <dgm:t>
        <a:bodyPr/>
        <a:lstStyle/>
        <a:p>
          <a:pPr>
            <a:lnSpc>
              <a:spcPct val="100000"/>
            </a:lnSpc>
          </a:pPr>
          <a:endParaRPr lang="en-US">
            <a:latin typeface="Abadi" panose="020B0604020104020204"/>
          </a:endParaRPr>
        </a:p>
      </dgm:t>
    </dgm:pt>
    <dgm:pt modelId="{B0F8F13E-1A4B-4ECF-8423-B4D3FF74AF50}" type="sibTrans" cxnId="{84D8496B-18D1-41B4-8F2C-92F395FCFE36}">
      <dgm:prSet/>
      <dgm:spPr/>
      <dgm:t>
        <a:bodyPr/>
        <a:lstStyle/>
        <a:p>
          <a:pPr>
            <a:lnSpc>
              <a:spcPct val="100000"/>
            </a:lnSpc>
          </a:pPr>
          <a:endParaRPr lang="en-US">
            <a:latin typeface="Abadi" panose="020B0604020104020204"/>
          </a:endParaRPr>
        </a:p>
      </dgm:t>
    </dgm:pt>
    <dgm:pt modelId="{7742467C-FE66-47BC-8EB5-1A0BD1A2D1F4}">
      <dgm:prSet phldrT="[Text]"/>
      <dgm:spPr/>
      <dgm:t>
        <a:bodyPr/>
        <a:lstStyle/>
        <a:p>
          <a:pPr>
            <a:lnSpc>
              <a:spcPct val="100000"/>
            </a:lnSpc>
          </a:pPr>
          <a:r>
            <a:rPr lang="en-US" dirty="0" smtClean="0">
              <a:latin typeface="Abadi" panose="020B0604020104020204"/>
            </a:rPr>
            <a:t>Parse HTML using </a:t>
          </a:r>
          <a:r>
            <a:rPr lang="en-US" dirty="0" err="1" smtClean="0">
              <a:latin typeface="Abadi" panose="020B0604020104020204"/>
            </a:rPr>
            <a:t>BeautifulSoup</a:t>
          </a:r>
          <a:endParaRPr lang="en-US" dirty="0">
            <a:latin typeface="Abadi" panose="020B0604020104020204"/>
          </a:endParaRPr>
        </a:p>
      </dgm:t>
    </dgm:pt>
    <dgm:pt modelId="{E08C40B2-D8B6-40F0-B773-E1D8999BDF4C}" type="parTrans" cxnId="{6C770504-5385-4D8D-A9BF-FD644D111F63}">
      <dgm:prSet/>
      <dgm:spPr/>
      <dgm:t>
        <a:bodyPr/>
        <a:lstStyle/>
        <a:p>
          <a:pPr>
            <a:lnSpc>
              <a:spcPct val="100000"/>
            </a:lnSpc>
          </a:pPr>
          <a:endParaRPr lang="en-US">
            <a:latin typeface="Abadi" panose="020B0604020104020204"/>
          </a:endParaRPr>
        </a:p>
      </dgm:t>
    </dgm:pt>
    <dgm:pt modelId="{CC94DF44-34B7-4DF9-B8EB-6EE69BA6197C}" type="sibTrans" cxnId="{6C770504-5385-4D8D-A9BF-FD644D111F63}">
      <dgm:prSet/>
      <dgm:spPr/>
      <dgm:t>
        <a:bodyPr/>
        <a:lstStyle/>
        <a:p>
          <a:pPr>
            <a:lnSpc>
              <a:spcPct val="100000"/>
            </a:lnSpc>
          </a:pPr>
          <a:endParaRPr lang="en-US">
            <a:latin typeface="Abadi" panose="020B0604020104020204"/>
          </a:endParaRPr>
        </a:p>
      </dgm:t>
    </dgm:pt>
    <dgm:pt modelId="{BB6A6B19-5699-4E4A-AEE8-64740A68294E}">
      <dgm:prSet phldrT="[Text]"/>
      <dgm:spPr/>
      <dgm:t>
        <a:bodyPr/>
        <a:lstStyle/>
        <a:p>
          <a:pPr>
            <a:lnSpc>
              <a:spcPct val="100000"/>
            </a:lnSpc>
          </a:pPr>
          <a:r>
            <a:rPr lang="en-US" smtClean="0">
              <a:latin typeface="Abadi" panose="020B0604020104020204"/>
            </a:rPr>
            <a:t>Save </a:t>
          </a:r>
          <a:r>
            <a:rPr lang="en-US" dirty="0" err="1" smtClean="0">
              <a:latin typeface="Abadi" panose="020B0604020104020204"/>
            </a:rPr>
            <a:t>DataFrame</a:t>
          </a:r>
          <a:r>
            <a:rPr lang="en-US" dirty="0" smtClean="0">
              <a:latin typeface="Abadi" panose="020B0604020104020204"/>
            </a:rPr>
            <a:t> to CSV file.</a:t>
          </a:r>
          <a:endParaRPr lang="en-US" dirty="0">
            <a:latin typeface="Abadi" panose="020B0604020104020204"/>
          </a:endParaRPr>
        </a:p>
      </dgm:t>
    </dgm:pt>
    <dgm:pt modelId="{2A99FB50-5EE8-44F4-8157-8BC6A8DAF202}" type="parTrans" cxnId="{7D841952-BD29-436D-8B0B-8F6B56FD2F80}">
      <dgm:prSet/>
      <dgm:spPr/>
      <dgm:t>
        <a:bodyPr/>
        <a:lstStyle/>
        <a:p>
          <a:pPr>
            <a:lnSpc>
              <a:spcPct val="100000"/>
            </a:lnSpc>
          </a:pPr>
          <a:endParaRPr lang="en-US">
            <a:latin typeface="Abadi" panose="020B0604020104020204"/>
          </a:endParaRPr>
        </a:p>
      </dgm:t>
    </dgm:pt>
    <dgm:pt modelId="{D6DED3F3-09B5-4E41-869D-0CF7524E7E48}" type="sibTrans" cxnId="{7D841952-BD29-436D-8B0B-8F6B56FD2F80}">
      <dgm:prSet/>
      <dgm:spPr/>
      <dgm:t>
        <a:bodyPr/>
        <a:lstStyle/>
        <a:p>
          <a:pPr>
            <a:lnSpc>
              <a:spcPct val="100000"/>
            </a:lnSpc>
          </a:pPr>
          <a:endParaRPr lang="en-US">
            <a:latin typeface="Abadi" panose="020B0604020104020204"/>
          </a:endParaRPr>
        </a:p>
      </dgm:t>
    </dgm:pt>
    <dgm:pt modelId="{FD71DC4F-3F20-4248-869E-8EB6479188A8}">
      <dgm:prSet phldrT="[Text]"/>
      <dgm:spPr/>
      <dgm:t>
        <a:bodyPr/>
        <a:lstStyle/>
        <a:p>
          <a:pPr>
            <a:lnSpc>
              <a:spcPct val="100000"/>
            </a:lnSpc>
          </a:pPr>
          <a:r>
            <a:rPr lang="en-US" smtClean="0">
              <a:latin typeface="Abadi" panose="020B0604020104020204"/>
            </a:rPr>
            <a:t>Convert </a:t>
          </a:r>
          <a:r>
            <a:rPr lang="en-US" dirty="0" smtClean="0">
              <a:latin typeface="Abadi" panose="020B0604020104020204"/>
            </a:rPr>
            <a:t>data to </a:t>
          </a:r>
          <a:r>
            <a:rPr lang="en-US" dirty="0" err="1" smtClean="0">
              <a:latin typeface="Abadi" panose="020B0604020104020204"/>
            </a:rPr>
            <a:t>DataFrame</a:t>
          </a:r>
          <a:r>
            <a:rPr lang="en-US" dirty="0" smtClean="0">
              <a:latin typeface="Abadi" panose="020B0604020104020204"/>
            </a:rPr>
            <a:t>.</a:t>
          </a:r>
          <a:endParaRPr lang="en-US" dirty="0">
            <a:latin typeface="Abadi" panose="020B0604020104020204"/>
          </a:endParaRPr>
        </a:p>
      </dgm:t>
    </dgm:pt>
    <dgm:pt modelId="{E901A949-0A05-4144-B447-04D9D2593EA4}" type="parTrans" cxnId="{D0C0C6AA-4828-463B-A62A-A71B4CA387BB}">
      <dgm:prSet/>
      <dgm:spPr/>
      <dgm:t>
        <a:bodyPr/>
        <a:lstStyle/>
        <a:p>
          <a:pPr>
            <a:lnSpc>
              <a:spcPct val="100000"/>
            </a:lnSpc>
          </a:pPr>
          <a:endParaRPr lang="en-US">
            <a:latin typeface="Abadi" panose="020B0604020104020204"/>
          </a:endParaRPr>
        </a:p>
      </dgm:t>
    </dgm:pt>
    <dgm:pt modelId="{20D866C1-EC83-4AE1-BB42-04D855BD5145}" type="sibTrans" cxnId="{D0C0C6AA-4828-463B-A62A-A71B4CA387BB}">
      <dgm:prSet/>
      <dgm:spPr/>
      <dgm:t>
        <a:bodyPr/>
        <a:lstStyle/>
        <a:p>
          <a:pPr>
            <a:lnSpc>
              <a:spcPct val="100000"/>
            </a:lnSpc>
          </a:pPr>
          <a:endParaRPr lang="en-US">
            <a:latin typeface="Abadi" panose="020B0604020104020204"/>
          </a:endParaRPr>
        </a:p>
      </dgm:t>
    </dgm:pt>
    <dgm:pt modelId="{9D11F312-1A5F-4115-BB74-5EE1A7F44DF3}">
      <dgm:prSet phldrT="[Text]"/>
      <dgm:spPr/>
      <dgm:t>
        <a:bodyPr/>
        <a:lstStyle/>
        <a:p>
          <a:pPr>
            <a:lnSpc>
              <a:spcPct val="100000"/>
            </a:lnSpc>
          </a:pPr>
          <a:r>
            <a:rPr lang="en-US" smtClean="0">
              <a:latin typeface="Abadi" panose="020B0604020104020204"/>
            </a:rPr>
            <a:t>Extract </a:t>
          </a:r>
          <a:r>
            <a:rPr lang="en-US" dirty="0" smtClean="0">
              <a:latin typeface="Abadi" panose="020B0604020104020204"/>
            </a:rPr>
            <a:t>key information (booster version, launch site, payload data, core </a:t>
          </a:r>
          <a:r>
            <a:rPr lang="en-US" smtClean="0">
              <a:latin typeface="Abadi" panose="020B0604020104020204"/>
            </a:rPr>
            <a:t>data).</a:t>
          </a:r>
          <a:endParaRPr lang="en-US" dirty="0">
            <a:latin typeface="Abadi" panose="020B0604020104020204"/>
          </a:endParaRPr>
        </a:p>
      </dgm:t>
    </dgm:pt>
    <dgm:pt modelId="{876631D1-491C-4D82-9462-4D916C899D87}" type="parTrans" cxnId="{0A46E9C6-1D47-4728-A5DE-005BD4689E0F}">
      <dgm:prSet/>
      <dgm:spPr/>
      <dgm:t>
        <a:bodyPr/>
        <a:lstStyle/>
        <a:p>
          <a:pPr>
            <a:lnSpc>
              <a:spcPct val="100000"/>
            </a:lnSpc>
          </a:pPr>
          <a:endParaRPr lang="en-US">
            <a:latin typeface="Abadi" panose="020B0604020104020204"/>
          </a:endParaRPr>
        </a:p>
      </dgm:t>
    </dgm:pt>
    <dgm:pt modelId="{E628B49C-ABD6-4143-BD3F-F92F82E99284}" type="sibTrans" cxnId="{0A46E9C6-1D47-4728-A5DE-005BD4689E0F}">
      <dgm:prSet/>
      <dgm:spPr/>
      <dgm:t>
        <a:bodyPr/>
        <a:lstStyle/>
        <a:p>
          <a:pPr>
            <a:lnSpc>
              <a:spcPct val="100000"/>
            </a:lnSpc>
          </a:pPr>
          <a:endParaRPr lang="en-US">
            <a:latin typeface="Abadi" panose="020B0604020104020204"/>
          </a:endParaRPr>
        </a:p>
      </dgm:t>
    </dgm:pt>
    <dgm:pt modelId="{8C4C36F0-E421-4275-8019-9A31BEF94DF7}">
      <dgm:prSet phldrT="[Text]"/>
      <dgm:spPr/>
      <dgm:t>
        <a:bodyPr/>
        <a:lstStyle/>
        <a:p>
          <a:pPr>
            <a:lnSpc>
              <a:spcPct val="100000"/>
            </a:lnSpc>
          </a:pPr>
          <a:r>
            <a:rPr lang="en-US" smtClean="0">
              <a:latin typeface="Abadi" panose="020B0604020104020204"/>
            </a:rPr>
            <a:t>Parse </a:t>
          </a:r>
          <a:r>
            <a:rPr lang="en-US" dirty="0" smtClean="0">
              <a:latin typeface="Abadi" panose="020B0604020104020204"/>
            </a:rPr>
            <a:t>response as JSON.</a:t>
          </a:r>
          <a:endParaRPr lang="en-US" dirty="0">
            <a:latin typeface="Abadi" panose="020B0604020104020204"/>
          </a:endParaRPr>
        </a:p>
      </dgm:t>
    </dgm:pt>
    <dgm:pt modelId="{5F993954-9A95-4CEC-B2B7-5177888A2168}" type="parTrans" cxnId="{CA2E78E1-2FC8-4E9A-8E3D-525F85F593DA}">
      <dgm:prSet/>
      <dgm:spPr/>
      <dgm:t>
        <a:bodyPr/>
        <a:lstStyle/>
        <a:p>
          <a:pPr>
            <a:lnSpc>
              <a:spcPct val="100000"/>
            </a:lnSpc>
          </a:pPr>
          <a:endParaRPr lang="en-US">
            <a:latin typeface="Abadi" panose="020B0604020104020204"/>
          </a:endParaRPr>
        </a:p>
      </dgm:t>
    </dgm:pt>
    <dgm:pt modelId="{56BB13C3-254B-4A15-9BCF-1C03FEF6E87A}" type="sibTrans" cxnId="{CA2E78E1-2FC8-4E9A-8E3D-525F85F593DA}">
      <dgm:prSet/>
      <dgm:spPr/>
      <dgm:t>
        <a:bodyPr/>
        <a:lstStyle/>
        <a:p>
          <a:pPr>
            <a:lnSpc>
              <a:spcPct val="100000"/>
            </a:lnSpc>
          </a:pPr>
          <a:endParaRPr lang="en-US">
            <a:latin typeface="Abadi" panose="020B0604020104020204"/>
          </a:endParaRPr>
        </a:p>
      </dgm:t>
    </dgm:pt>
    <dgm:pt modelId="{E852E256-37C0-487C-A100-B30C5A52EF5D}">
      <dgm:prSet phldrT="[Text]"/>
      <dgm:spPr/>
      <dgm:t>
        <a:bodyPr/>
        <a:lstStyle/>
        <a:p>
          <a:pPr>
            <a:lnSpc>
              <a:spcPct val="100000"/>
            </a:lnSpc>
          </a:pPr>
          <a:r>
            <a:rPr lang="en-US" dirty="0" smtClean="0">
              <a:latin typeface="Abadi" panose="020B0604020104020204"/>
            </a:rPr>
            <a:t>Extract table data</a:t>
          </a:r>
          <a:endParaRPr lang="en-US" dirty="0">
            <a:latin typeface="Abadi" panose="020B0604020104020204"/>
          </a:endParaRPr>
        </a:p>
      </dgm:t>
    </dgm:pt>
    <dgm:pt modelId="{46395A7A-F218-4F86-A6AE-F3FE23E5CA6D}" type="parTrans" cxnId="{FD94F453-2672-41E8-8401-29117EF90E17}">
      <dgm:prSet/>
      <dgm:spPr/>
      <dgm:t>
        <a:bodyPr/>
        <a:lstStyle/>
        <a:p>
          <a:pPr>
            <a:lnSpc>
              <a:spcPct val="100000"/>
            </a:lnSpc>
          </a:pPr>
          <a:endParaRPr lang="en-US">
            <a:latin typeface="Abadi" panose="020B0604020104020204"/>
          </a:endParaRPr>
        </a:p>
      </dgm:t>
    </dgm:pt>
    <dgm:pt modelId="{CD0EAC2E-509F-4CA7-BA92-D703BE5D5E15}" type="sibTrans" cxnId="{FD94F453-2672-41E8-8401-29117EF90E17}">
      <dgm:prSet/>
      <dgm:spPr/>
      <dgm:t>
        <a:bodyPr/>
        <a:lstStyle/>
        <a:p>
          <a:pPr>
            <a:lnSpc>
              <a:spcPct val="100000"/>
            </a:lnSpc>
          </a:pPr>
          <a:endParaRPr lang="en-US">
            <a:latin typeface="Abadi" panose="020B0604020104020204"/>
          </a:endParaRPr>
        </a:p>
      </dgm:t>
    </dgm:pt>
    <dgm:pt modelId="{B21BD6DC-C5F6-440C-B212-101662C8B5BC}">
      <dgm:prSet phldrT="[Text]"/>
      <dgm:spPr/>
      <dgm:t>
        <a:bodyPr/>
        <a:lstStyle/>
        <a:p>
          <a:pPr>
            <a:lnSpc>
              <a:spcPct val="100000"/>
            </a:lnSpc>
          </a:pPr>
          <a:r>
            <a:rPr lang="en-US" dirty="0" smtClean="0">
              <a:latin typeface="Abadi" panose="020B0604020104020204"/>
            </a:rPr>
            <a:t>Convert data to </a:t>
          </a:r>
          <a:r>
            <a:rPr lang="en-US" dirty="0" err="1" smtClean="0">
              <a:latin typeface="Abadi" panose="020B0604020104020204"/>
            </a:rPr>
            <a:t>DataFrame</a:t>
          </a:r>
          <a:r>
            <a:rPr lang="en-US" dirty="0" smtClean="0">
              <a:latin typeface="Abadi" panose="020B0604020104020204"/>
            </a:rPr>
            <a:t>.</a:t>
          </a:r>
          <a:endParaRPr lang="en-US" dirty="0">
            <a:latin typeface="Abadi" panose="020B0604020104020204"/>
          </a:endParaRPr>
        </a:p>
      </dgm:t>
    </dgm:pt>
    <dgm:pt modelId="{E23A75DC-4824-4567-B1AE-28CBCEF874CF}" type="parTrans" cxnId="{6289EBC0-FA06-40A2-AF34-31AAEB36E513}">
      <dgm:prSet/>
      <dgm:spPr/>
      <dgm:t>
        <a:bodyPr/>
        <a:lstStyle/>
        <a:p>
          <a:pPr>
            <a:lnSpc>
              <a:spcPct val="100000"/>
            </a:lnSpc>
          </a:pPr>
          <a:endParaRPr lang="en-US">
            <a:latin typeface="Abadi" panose="020B0604020104020204"/>
          </a:endParaRPr>
        </a:p>
      </dgm:t>
    </dgm:pt>
    <dgm:pt modelId="{BD8EF459-2CB5-42AF-896C-1ED4F372274F}" type="sibTrans" cxnId="{6289EBC0-FA06-40A2-AF34-31AAEB36E513}">
      <dgm:prSet/>
      <dgm:spPr/>
      <dgm:t>
        <a:bodyPr/>
        <a:lstStyle/>
        <a:p>
          <a:pPr>
            <a:lnSpc>
              <a:spcPct val="100000"/>
            </a:lnSpc>
          </a:pPr>
          <a:endParaRPr lang="en-US">
            <a:latin typeface="Abadi" panose="020B0604020104020204"/>
          </a:endParaRPr>
        </a:p>
      </dgm:t>
    </dgm:pt>
    <dgm:pt modelId="{F0F569DA-6290-49DE-B16A-5D0EDFF253D2}">
      <dgm:prSet phldrT="[Text]"/>
      <dgm:spPr/>
      <dgm:t>
        <a:bodyPr/>
        <a:lstStyle/>
        <a:p>
          <a:pPr>
            <a:lnSpc>
              <a:spcPct val="100000"/>
            </a:lnSpc>
          </a:pPr>
          <a:r>
            <a:rPr lang="en-US" dirty="0" smtClean="0">
              <a:latin typeface="Abadi" panose="020B0604020104020204"/>
            </a:rPr>
            <a:t>Save </a:t>
          </a:r>
          <a:r>
            <a:rPr lang="en-US" dirty="0" err="1" smtClean="0">
              <a:latin typeface="Abadi" panose="020B0604020104020204"/>
            </a:rPr>
            <a:t>DataFrame</a:t>
          </a:r>
          <a:r>
            <a:rPr lang="en-US" dirty="0" smtClean="0">
              <a:latin typeface="Abadi" panose="020B0604020104020204"/>
            </a:rPr>
            <a:t> to CSV file</a:t>
          </a:r>
          <a:endParaRPr lang="en-US" dirty="0">
            <a:latin typeface="Abadi" panose="020B0604020104020204"/>
          </a:endParaRPr>
        </a:p>
      </dgm:t>
    </dgm:pt>
    <dgm:pt modelId="{79FD80C3-BB79-4AAA-98EB-B995836C9609}" type="parTrans" cxnId="{754530C1-67D8-4D7E-BDAC-3126F1C4ACC5}">
      <dgm:prSet/>
      <dgm:spPr/>
      <dgm:t>
        <a:bodyPr/>
        <a:lstStyle/>
        <a:p>
          <a:pPr>
            <a:lnSpc>
              <a:spcPct val="100000"/>
            </a:lnSpc>
          </a:pPr>
          <a:endParaRPr lang="en-US">
            <a:latin typeface="Abadi" panose="020B0604020104020204"/>
          </a:endParaRPr>
        </a:p>
      </dgm:t>
    </dgm:pt>
    <dgm:pt modelId="{469CFD47-ECDA-45FD-909A-1677AE0FB67A}" type="sibTrans" cxnId="{754530C1-67D8-4D7E-BDAC-3126F1C4ACC5}">
      <dgm:prSet/>
      <dgm:spPr/>
      <dgm:t>
        <a:bodyPr/>
        <a:lstStyle/>
        <a:p>
          <a:pPr>
            <a:lnSpc>
              <a:spcPct val="100000"/>
            </a:lnSpc>
          </a:pPr>
          <a:endParaRPr lang="en-US">
            <a:latin typeface="Abadi" panose="020B0604020104020204"/>
          </a:endParaRPr>
        </a:p>
      </dgm:t>
    </dgm:pt>
    <dgm:pt modelId="{7D18BBC2-3C7B-49C7-96EC-7A473579893B}" type="pres">
      <dgm:prSet presAssocID="{7CD3A303-EFF2-4C76-BABC-A98729EE4EBE}" presName="Name0" presStyleCnt="0">
        <dgm:presLayoutVars>
          <dgm:dir/>
          <dgm:animLvl val="lvl"/>
          <dgm:resizeHandles val="exact"/>
        </dgm:presLayoutVars>
      </dgm:prSet>
      <dgm:spPr/>
      <dgm:t>
        <a:bodyPr/>
        <a:lstStyle/>
        <a:p>
          <a:endParaRPr lang="en-US"/>
        </a:p>
      </dgm:t>
    </dgm:pt>
    <dgm:pt modelId="{43501470-6BBE-417C-93E3-C7776D6BA8B9}" type="pres">
      <dgm:prSet presAssocID="{1B7EA180-F0E0-417E-A82B-73057938B45E}" presName="vertFlow" presStyleCnt="0"/>
      <dgm:spPr/>
    </dgm:pt>
    <dgm:pt modelId="{3A3E8B21-25A6-4A75-9BA6-8C5D6EFB305B}" type="pres">
      <dgm:prSet presAssocID="{1B7EA180-F0E0-417E-A82B-73057938B45E}" presName="header" presStyleLbl="node1" presStyleIdx="0" presStyleCnt="2"/>
      <dgm:spPr/>
      <dgm:t>
        <a:bodyPr/>
        <a:lstStyle/>
        <a:p>
          <a:endParaRPr lang="en-US"/>
        </a:p>
      </dgm:t>
    </dgm:pt>
    <dgm:pt modelId="{F2235BC5-571D-4E63-B87E-30121F87488A}" type="pres">
      <dgm:prSet presAssocID="{892DB50C-5752-413E-957A-07B41D79072E}" presName="parTrans" presStyleLbl="sibTrans2D1" presStyleIdx="0" presStyleCnt="10"/>
      <dgm:spPr/>
      <dgm:t>
        <a:bodyPr/>
        <a:lstStyle/>
        <a:p>
          <a:endParaRPr lang="en-US"/>
        </a:p>
      </dgm:t>
    </dgm:pt>
    <dgm:pt modelId="{7E131CEC-547D-4691-9421-4553159947D1}" type="pres">
      <dgm:prSet presAssocID="{0FECDBCD-D9BA-41B7-BEEF-66AEC808CBA5}" presName="child" presStyleLbl="alignAccFollowNode1" presStyleIdx="0" presStyleCnt="10">
        <dgm:presLayoutVars>
          <dgm:chMax val="0"/>
          <dgm:bulletEnabled val="1"/>
        </dgm:presLayoutVars>
      </dgm:prSet>
      <dgm:spPr/>
      <dgm:t>
        <a:bodyPr/>
        <a:lstStyle/>
        <a:p>
          <a:endParaRPr lang="en-US"/>
        </a:p>
      </dgm:t>
    </dgm:pt>
    <dgm:pt modelId="{4E3D4D05-10BC-4BF7-B1D0-045C0C3825B6}" type="pres">
      <dgm:prSet presAssocID="{1F5B6E31-A368-4ED6-9460-3BA02E258B8A}" presName="sibTrans" presStyleLbl="sibTrans2D1" presStyleIdx="1" presStyleCnt="10"/>
      <dgm:spPr/>
      <dgm:t>
        <a:bodyPr/>
        <a:lstStyle/>
        <a:p>
          <a:endParaRPr lang="en-US"/>
        </a:p>
      </dgm:t>
    </dgm:pt>
    <dgm:pt modelId="{A5B55C0C-6E07-4F77-848C-B27BD18826BA}" type="pres">
      <dgm:prSet presAssocID="{8C4C36F0-E421-4275-8019-9A31BEF94DF7}" presName="child" presStyleLbl="alignAccFollowNode1" presStyleIdx="1" presStyleCnt="10">
        <dgm:presLayoutVars>
          <dgm:chMax val="0"/>
          <dgm:bulletEnabled val="1"/>
        </dgm:presLayoutVars>
      </dgm:prSet>
      <dgm:spPr/>
      <dgm:t>
        <a:bodyPr/>
        <a:lstStyle/>
        <a:p>
          <a:endParaRPr lang="en-US"/>
        </a:p>
      </dgm:t>
    </dgm:pt>
    <dgm:pt modelId="{4DE745F0-03F2-49D6-AF1D-C57BBC33BB85}" type="pres">
      <dgm:prSet presAssocID="{56BB13C3-254B-4A15-9BCF-1C03FEF6E87A}" presName="sibTrans" presStyleLbl="sibTrans2D1" presStyleIdx="2" presStyleCnt="10"/>
      <dgm:spPr/>
      <dgm:t>
        <a:bodyPr/>
        <a:lstStyle/>
        <a:p>
          <a:endParaRPr lang="en-US"/>
        </a:p>
      </dgm:t>
    </dgm:pt>
    <dgm:pt modelId="{0E74B368-8350-4D03-A4F7-A23AE10266F1}" type="pres">
      <dgm:prSet presAssocID="{9D11F312-1A5F-4115-BB74-5EE1A7F44DF3}" presName="child" presStyleLbl="alignAccFollowNode1" presStyleIdx="2" presStyleCnt="10">
        <dgm:presLayoutVars>
          <dgm:chMax val="0"/>
          <dgm:bulletEnabled val="1"/>
        </dgm:presLayoutVars>
      </dgm:prSet>
      <dgm:spPr/>
      <dgm:t>
        <a:bodyPr/>
        <a:lstStyle/>
        <a:p>
          <a:endParaRPr lang="en-US"/>
        </a:p>
      </dgm:t>
    </dgm:pt>
    <dgm:pt modelId="{F235841C-867A-4682-9180-88CC4C57B4A7}" type="pres">
      <dgm:prSet presAssocID="{E628B49C-ABD6-4143-BD3F-F92F82E99284}" presName="sibTrans" presStyleLbl="sibTrans2D1" presStyleIdx="3" presStyleCnt="10"/>
      <dgm:spPr/>
      <dgm:t>
        <a:bodyPr/>
        <a:lstStyle/>
        <a:p>
          <a:endParaRPr lang="en-US"/>
        </a:p>
      </dgm:t>
    </dgm:pt>
    <dgm:pt modelId="{926920BC-0EA9-4F4C-9B0C-DBE42F6A31B6}" type="pres">
      <dgm:prSet presAssocID="{FD71DC4F-3F20-4248-869E-8EB6479188A8}" presName="child" presStyleLbl="alignAccFollowNode1" presStyleIdx="3" presStyleCnt="10">
        <dgm:presLayoutVars>
          <dgm:chMax val="0"/>
          <dgm:bulletEnabled val="1"/>
        </dgm:presLayoutVars>
      </dgm:prSet>
      <dgm:spPr/>
      <dgm:t>
        <a:bodyPr/>
        <a:lstStyle/>
        <a:p>
          <a:endParaRPr lang="en-US"/>
        </a:p>
      </dgm:t>
    </dgm:pt>
    <dgm:pt modelId="{5263E698-F23B-4FAC-91D8-01BC2BF4915D}" type="pres">
      <dgm:prSet presAssocID="{20D866C1-EC83-4AE1-BB42-04D855BD5145}" presName="sibTrans" presStyleLbl="sibTrans2D1" presStyleIdx="4" presStyleCnt="10"/>
      <dgm:spPr/>
      <dgm:t>
        <a:bodyPr/>
        <a:lstStyle/>
        <a:p>
          <a:endParaRPr lang="en-US"/>
        </a:p>
      </dgm:t>
    </dgm:pt>
    <dgm:pt modelId="{4DA2D926-A849-4775-932C-AEF566C132FE}" type="pres">
      <dgm:prSet presAssocID="{BB6A6B19-5699-4E4A-AEE8-64740A68294E}" presName="child" presStyleLbl="alignAccFollowNode1" presStyleIdx="4" presStyleCnt="10">
        <dgm:presLayoutVars>
          <dgm:chMax val="0"/>
          <dgm:bulletEnabled val="1"/>
        </dgm:presLayoutVars>
      </dgm:prSet>
      <dgm:spPr/>
      <dgm:t>
        <a:bodyPr/>
        <a:lstStyle/>
        <a:p>
          <a:endParaRPr lang="en-US"/>
        </a:p>
      </dgm:t>
    </dgm:pt>
    <dgm:pt modelId="{3F58C349-A04F-411A-B568-FF776BF7C580}" type="pres">
      <dgm:prSet presAssocID="{1B7EA180-F0E0-417E-A82B-73057938B45E}" presName="hSp" presStyleCnt="0"/>
      <dgm:spPr/>
    </dgm:pt>
    <dgm:pt modelId="{82BE3CD9-7D4D-4E2F-A1E2-3BE1B282E669}" type="pres">
      <dgm:prSet presAssocID="{1F123E75-57E2-4621-890B-BC48040A980E}" presName="vertFlow" presStyleCnt="0"/>
      <dgm:spPr/>
    </dgm:pt>
    <dgm:pt modelId="{4F612C71-D935-4267-848E-D15B51750B11}" type="pres">
      <dgm:prSet presAssocID="{1F123E75-57E2-4621-890B-BC48040A980E}" presName="header" presStyleLbl="node1" presStyleIdx="1" presStyleCnt="2"/>
      <dgm:spPr/>
      <dgm:t>
        <a:bodyPr/>
        <a:lstStyle/>
        <a:p>
          <a:endParaRPr lang="en-US"/>
        </a:p>
      </dgm:t>
    </dgm:pt>
    <dgm:pt modelId="{15E1BD6E-009F-45AB-85BF-F46FB383075C}" type="pres">
      <dgm:prSet presAssocID="{C1C2BF80-C322-4DBF-B5F5-35F4B2E4C318}" presName="parTrans" presStyleLbl="sibTrans2D1" presStyleIdx="5" presStyleCnt="10"/>
      <dgm:spPr/>
      <dgm:t>
        <a:bodyPr/>
        <a:lstStyle/>
        <a:p>
          <a:endParaRPr lang="en-US"/>
        </a:p>
      </dgm:t>
    </dgm:pt>
    <dgm:pt modelId="{78A68CDF-9553-4F46-9D17-665FE64B3D3B}" type="pres">
      <dgm:prSet presAssocID="{DAFBE081-D629-4B55-88CB-865EC00ABB86}" presName="child" presStyleLbl="alignAccFollowNode1" presStyleIdx="5" presStyleCnt="10">
        <dgm:presLayoutVars>
          <dgm:chMax val="0"/>
          <dgm:bulletEnabled val="1"/>
        </dgm:presLayoutVars>
      </dgm:prSet>
      <dgm:spPr/>
      <dgm:t>
        <a:bodyPr/>
        <a:lstStyle/>
        <a:p>
          <a:endParaRPr lang="en-US"/>
        </a:p>
      </dgm:t>
    </dgm:pt>
    <dgm:pt modelId="{F56C7DA5-D7E1-4DD4-98B4-890B4FCB3495}" type="pres">
      <dgm:prSet presAssocID="{B0F8F13E-1A4B-4ECF-8423-B4D3FF74AF50}" presName="sibTrans" presStyleLbl="sibTrans2D1" presStyleIdx="6" presStyleCnt="10"/>
      <dgm:spPr/>
      <dgm:t>
        <a:bodyPr/>
        <a:lstStyle/>
        <a:p>
          <a:endParaRPr lang="en-US"/>
        </a:p>
      </dgm:t>
    </dgm:pt>
    <dgm:pt modelId="{B283FF0D-7290-4856-B18C-361A32FD6D02}" type="pres">
      <dgm:prSet presAssocID="{7742467C-FE66-47BC-8EB5-1A0BD1A2D1F4}" presName="child" presStyleLbl="alignAccFollowNode1" presStyleIdx="6" presStyleCnt="10">
        <dgm:presLayoutVars>
          <dgm:chMax val="0"/>
          <dgm:bulletEnabled val="1"/>
        </dgm:presLayoutVars>
      </dgm:prSet>
      <dgm:spPr/>
      <dgm:t>
        <a:bodyPr/>
        <a:lstStyle/>
        <a:p>
          <a:endParaRPr lang="en-US"/>
        </a:p>
      </dgm:t>
    </dgm:pt>
    <dgm:pt modelId="{86E7FD42-8474-4B9C-9925-2FC8D84A9A85}" type="pres">
      <dgm:prSet presAssocID="{CC94DF44-34B7-4DF9-B8EB-6EE69BA6197C}" presName="sibTrans" presStyleLbl="sibTrans2D1" presStyleIdx="7" presStyleCnt="10"/>
      <dgm:spPr/>
      <dgm:t>
        <a:bodyPr/>
        <a:lstStyle/>
        <a:p>
          <a:endParaRPr lang="en-US"/>
        </a:p>
      </dgm:t>
    </dgm:pt>
    <dgm:pt modelId="{6FDDCE50-DF83-4A11-A3B0-DEA9E1709102}" type="pres">
      <dgm:prSet presAssocID="{E852E256-37C0-487C-A100-B30C5A52EF5D}" presName="child" presStyleLbl="alignAccFollowNode1" presStyleIdx="7" presStyleCnt="10">
        <dgm:presLayoutVars>
          <dgm:chMax val="0"/>
          <dgm:bulletEnabled val="1"/>
        </dgm:presLayoutVars>
      </dgm:prSet>
      <dgm:spPr/>
      <dgm:t>
        <a:bodyPr/>
        <a:lstStyle/>
        <a:p>
          <a:endParaRPr lang="en-US"/>
        </a:p>
      </dgm:t>
    </dgm:pt>
    <dgm:pt modelId="{5F791B6F-2075-4191-ABC3-BEFB6F001193}" type="pres">
      <dgm:prSet presAssocID="{CD0EAC2E-509F-4CA7-BA92-D703BE5D5E15}" presName="sibTrans" presStyleLbl="sibTrans2D1" presStyleIdx="8" presStyleCnt="10"/>
      <dgm:spPr/>
      <dgm:t>
        <a:bodyPr/>
        <a:lstStyle/>
        <a:p>
          <a:endParaRPr lang="en-US"/>
        </a:p>
      </dgm:t>
    </dgm:pt>
    <dgm:pt modelId="{AEE84067-2A69-4E8C-9904-1F20A00D4C22}" type="pres">
      <dgm:prSet presAssocID="{B21BD6DC-C5F6-440C-B212-101662C8B5BC}" presName="child" presStyleLbl="alignAccFollowNode1" presStyleIdx="8" presStyleCnt="10">
        <dgm:presLayoutVars>
          <dgm:chMax val="0"/>
          <dgm:bulletEnabled val="1"/>
        </dgm:presLayoutVars>
      </dgm:prSet>
      <dgm:spPr/>
      <dgm:t>
        <a:bodyPr/>
        <a:lstStyle/>
        <a:p>
          <a:endParaRPr lang="en-US"/>
        </a:p>
      </dgm:t>
    </dgm:pt>
    <dgm:pt modelId="{4E948B07-18AE-4A4E-9544-C7A02A20769F}" type="pres">
      <dgm:prSet presAssocID="{BD8EF459-2CB5-42AF-896C-1ED4F372274F}" presName="sibTrans" presStyleLbl="sibTrans2D1" presStyleIdx="9" presStyleCnt="10"/>
      <dgm:spPr/>
      <dgm:t>
        <a:bodyPr/>
        <a:lstStyle/>
        <a:p>
          <a:endParaRPr lang="en-US"/>
        </a:p>
      </dgm:t>
    </dgm:pt>
    <dgm:pt modelId="{7D250A3D-73B6-4E21-B814-B77FA7CA7888}" type="pres">
      <dgm:prSet presAssocID="{F0F569DA-6290-49DE-B16A-5D0EDFF253D2}" presName="child" presStyleLbl="alignAccFollowNode1" presStyleIdx="9" presStyleCnt="10">
        <dgm:presLayoutVars>
          <dgm:chMax val="0"/>
          <dgm:bulletEnabled val="1"/>
        </dgm:presLayoutVars>
      </dgm:prSet>
      <dgm:spPr/>
      <dgm:t>
        <a:bodyPr/>
        <a:lstStyle/>
        <a:p>
          <a:endParaRPr lang="en-US"/>
        </a:p>
      </dgm:t>
    </dgm:pt>
  </dgm:ptLst>
  <dgm:cxnLst>
    <dgm:cxn modelId="{0A46E9C6-1D47-4728-A5DE-005BD4689E0F}" srcId="{1B7EA180-F0E0-417E-A82B-73057938B45E}" destId="{9D11F312-1A5F-4115-BB74-5EE1A7F44DF3}" srcOrd="2" destOrd="0" parTransId="{876631D1-491C-4D82-9462-4D916C899D87}" sibTransId="{E628B49C-ABD6-4143-BD3F-F92F82E99284}"/>
    <dgm:cxn modelId="{BD348474-2744-4C4E-91F6-C00C7F15E4AB}" srcId="{7CD3A303-EFF2-4C76-BABC-A98729EE4EBE}" destId="{1B7EA180-F0E0-417E-A82B-73057938B45E}" srcOrd="0" destOrd="0" parTransId="{1A58C6BC-7846-4F60-8D06-BAA2DD94207A}" sibTransId="{5CBCBCDD-E5F4-48EA-948E-0BE6A10F5980}"/>
    <dgm:cxn modelId="{BE000736-A8D0-4F35-9BCE-3A0F0EDE0CAD}" type="presOf" srcId="{C1C2BF80-C322-4DBF-B5F5-35F4B2E4C318}" destId="{15E1BD6E-009F-45AB-85BF-F46FB383075C}" srcOrd="0" destOrd="0" presId="urn:microsoft.com/office/officeart/2005/8/layout/lProcess1"/>
    <dgm:cxn modelId="{0857B2E3-6EB8-4D09-BA19-F7BAF9348E5F}" type="presOf" srcId="{0FECDBCD-D9BA-41B7-BEEF-66AEC808CBA5}" destId="{7E131CEC-547D-4691-9421-4553159947D1}" srcOrd="0" destOrd="0" presId="urn:microsoft.com/office/officeart/2005/8/layout/lProcess1"/>
    <dgm:cxn modelId="{50F0477B-814F-4F00-AED0-8E2D624DBC0A}" type="presOf" srcId="{8C4C36F0-E421-4275-8019-9A31BEF94DF7}" destId="{A5B55C0C-6E07-4F77-848C-B27BD18826BA}" srcOrd="0" destOrd="0" presId="urn:microsoft.com/office/officeart/2005/8/layout/lProcess1"/>
    <dgm:cxn modelId="{BC5450BE-0429-4BC4-8F27-C709E8C1B572}" type="presOf" srcId="{7742467C-FE66-47BC-8EB5-1A0BD1A2D1F4}" destId="{B283FF0D-7290-4856-B18C-361A32FD6D02}" srcOrd="0" destOrd="0" presId="urn:microsoft.com/office/officeart/2005/8/layout/lProcess1"/>
    <dgm:cxn modelId="{3A7D2938-87AB-4000-8AF8-3DD0210B8511}" type="presOf" srcId="{1B7EA180-F0E0-417E-A82B-73057938B45E}" destId="{3A3E8B21-25A6-4A75-9BA6-8C5D6EFB305B}" srcOrd="0" destOrd="0" presId="urn:microsoft.com/office/officeart/2005/8/layout/lProcess1"/>
    <dgm:cxn modelId="{754530C1-67D8-4D7E-BDAC-3126F1C4ACC5}" srcId="{1F123E75-57E2-4621-890B-BC48040A980E}" destId="{F0F569DA-6290-49DE-B16A-5D0EDFF253D2}" srcOrd="4" destOrd="0" parTransId="{79FD80C3-BB79-4AAA-98EB-B995836C9609}" sibTransId="{469CFD47-ECDA-45FD-909A-1677AE0FB67A}"/>
    <dgm:cxn modelId="{E89B2083-B07B-4042-9B15-B7C94439D254}" type="presOf" srcId="{56BB13C3-254B-4A15-9BCF-1C03FEF6E87A}" destId="{4DE745F0-03F2-49D6-AF1D-C57BBC33BB85}" srcOrd="0" destOrd="0" presId="urn:microsoft.com/office/officeart/2005/8/layout/lProcess1"/>
    <dgm:cxn modelId="{8F54B17D-F677-407D-AE6B-32067212D2E4}" type="presOf" srcId="{F0F569DA-6290-49DE-B16A-5D0EDFF253D2}" destId="{7D250A3D-73B6-4E21-B814-B77FA7CA7888}" srcOrd="0" destOrd="0" presId="urn:microsoft.com/office/officeart/2005/8/layout/lProcess1"/>
    <dgm:cxn modelId="{6C770504-5385-4D8D-A9BF-FD644D111F63}" srcId="{1F123E75-57E2-4621-890B-BC48040A980E}" destId="{7742467C-FE66-47BC-8EB5-1A0BD1A2D1F4}" srcOrd="1" destOrd="0" parTransId="{E08C40B2-D8B6-40F0-B773-E1D8999BDF4C}" sibTransId="{CC94DF44-34B7-4DF9-B8EB-6EE69BA6197C}"/>
    <dgm:cxn modelId="{D0C0C6AA-4828-463B-A62A-A71B4CA387BB}" srcId="{1B7EA180-F0E0-417E-A82B-73057938B45E}" destId="{FD71DC4F-3F20-4248-869E-8EB6479188A8}" srcOrd="3" destOrd="0" parTransId="{E901A949-0A05-4144-B447-04D9D2593EA4}" sibTransId="{20D866C1-EC83-4AE1-BB42-04D855BD5145}"/>
    <dgm:cxn modelId="{5E60D56D-E60B-48FD-A615-A0324B563DC9}" type="presOf" srcId="{DAFBE081-D629-4B55-88CB-865EC00ABB86}" destId="{78A68CDF-9553-4F46-9D17-665FE64B3D3B}" srcOrd="0" destOrd="0" presId="urn:microsoft.com/office/officeart/2005/8/layout/lProcess1"/>
    <dgm:cxn modelId="{88DA0168-7394-4806-8D1D-B97A34EF5E1C}" type="presOf" srcId="{7CD3A303-EFF2-4C76-BABC-A98729EE4EBE}" destId="{7D18BBC2-3C7B-49C7-96EC-7A473579893B}" srcOrd="0" destOrd="0" presId="urn:microsoft.com/office/officeart/2005/8/layout/lProcess1"/>
    <dgm:cxn modelId="{D14FCA8E-A3A8-4D2D-8B86-AC72C9E8084C}" type="presOf" srcId="{892DB50C-5752-413E-957A-07B41D79072E}" destId="{F2235BC5-571D-4E63-B87E-30121F87488A}" srcOrd="0" destOrd="0" presId="urn:microsoft.com/office/officeart/2005/8/layout/lProcess1"/>
    <dgm:cxn modelId="{86B1B1EB-D54F-4112-B721-4E0DD7FBD046}" type="presOf" srcId="{1F5B6E31-A368-4ED6-9460-3BA02E258B8A}" destId="{4E3D4D05-10BC-4BF7-B1D0-045C0C3825B6}" srcOrd="0" destOrd="0" presId="urn:microsoft.com/office/officeart/2005/8/layout/lProcess1"/>
    <dgm:cxn modelId="{10175F85-5D71-4AF5-9DAF-3BBB2481CF1D}" type="presOf" srcId="{1F123E75-57E2-4621-890B-BC48040A980E}" destId="{4F612C71-D935-4267-848E-D15B51750B11}" srcOrd="0" destOrd="0" presId="urn:microsoft.com/office/officeart/2005/8/layout/lProcess1"/>
    <dgm:cxn modelId="{5ECABE4F-9AAF-4EE9-81C9-A25755A8C758}" type="presOf" srcId="{FD71DC4F-3F20-4248-869E-8EB6479188A8}" destId="{926920BC-0EA9-4F4C-9B0C-DBE42F6A31B6}" srcOrd="0" destOrd="0" presId="urn:microsoft.com/office/officeart/2005/8/layout/lProcess1"/>
    <dgm:cxn modelId="{363F9F20-ED6F-42D9-9273-FA9D0D61483F}" type="presOf" srcId="{E628B49C-ABD6-4143-BD3F-F92F82E99284}" destId="{F235841C-867A-4682-9180-88CC4C57B4A7}" srcOrd="0" destOrd="0" presId="urn:microsoft.com/office/officeart/2005/8/layout/lProcess1"/>
    <dgm:cxn modelId="{A4874740-5856-45F1-BE35-219495010474}" type="presOf" srcId="{CC94DF44-34B7-4DF9-B8EB-6EE69BA6197C}" destId="{86E7FD42-8474-4B9C-9925-2FC8D84A9A85}" srcOrd="0" destOrd="0" presId="urn:microsoft.com/office/officeart/2005/8/layout/lProcess1"/>
    <dgm:cxn modelId="{000D69B0-35EB-4D9F-B4B0-B283D6732861}" srcId="{1B7EA180-F0E0-417E-A82B-73057938B45E}" destId="{0FECDBCD-D9BA-41B7-BEEF-66AEC808CBA5}" srcOrd="0" destOrd="0" parTransId="{892DB50C-5752-413E-957A-07B41D79072E}" sibTransId="{1F5B6E31-A368-4ED6-9460-3BA02E258B8A}"/>
    <dgm:cxn modelId="{ECBA0BED-BFDA-4D26-8461-2D385C096E43}" type="presOf" srcId="{9D11F312-1A5F-4115-BB74-5EE1A7F44DF3}" destId="{0E74B368-8350-4D03-A4F7-A23AE10266F1}" srcOrd="0" destOrd="0" presId="urn:microsoft.com/office/officeart/2005/8/layout/lProcess1"/>
    <dgm:cxn modelId="{84D8496B-18D1-41B4-8F2C-92F395FCFE36}" srcId="{1F123E75-57E2-4621-890B-BC48040A980E}" destId="{DAFBE081-D629-4B55-88CB-865EC00ABB86}" srcOrd="0" destOrd="0" parTransId="{C1C2BF80-C322-4DBF-B5F5-35F4B2E4C318}" sibTransId="{B0F8F13E-1A4B-4ECF-8423-B4D3FF74AF50}"/>
    <dgm:cxn modelId="{9325CB0D-4BC6-4D74-91AE-EA4E04FF5BB4}" type="presOf" srcId="{20D866C1-EC83-4AE1-BB42-04D855BD5145}" destId="{5263E698-F23B-4FAC-91D8-01BC2BF4915D}" srcOrd="0" destOrd="0" presId="urn:microsoft.com/office/officeart/2005/8/layout/lProcess1"/>
    <dgm:cxn modelId="{0C25C0DF-76BD-41E8-A4F0-D8A3E659E106}" type="presOf" srcId="{BB6A6B19-5699-4E4A-AEE8-64740A68294E}" destId="{4DA2D926-A849-4775-932C-AEF566C132FE}" srcOrd="0" destOrd="0" presId="urn:microsoft.com/office/officeart/2005/8/layout/lProcess1"/>
    <dgm:cxn modelId="{CA2E78E1-2FC8-4E9A-8E3D-525F85F593DA}" srcId="{1B7EA180-F0E0-417E-A82B-73057938B45E}" destId="{8C4C36F0-E421-4275-8019-9A31BEF94DF7}" srcOrd="1" destOrd="0" parTransId="{5F993954-9A95-4CEC-B2B7-5177888A2168}" sibTransId="{56BB13C3-254B-4A15-9BCF-1C03FEF6E87A}"/>
    <dgm:cxn modelId="{CF230A0E-96E8-499D-9588-828CA2221707}" type="presOf" srcId="{CD0EAC2E-509F-4CA7-BA92-D703BE5D5E15}" destId="{5F791B6F-2075-4191-ABC3-BEFB6F001193}" srcOrd="0" destOrd="0" presId="urn:microsoft.com/office/officeart/2005/8/layout/lProcess1"/>
    <dgm:cxn modelId="{A87E961F-2E67-4F79-8A08-900885EF5C58}" type="presOf" srcId="{B21BD6DC-C5F6-440C-B212-101662C8B5BC}" destId="{AEE84067-2A69-4E8C-9904-1F20A00D4C22}" srcOrd="0" destOrd="0" presId="urn:microsoft.com/office/officeart/2005/8/layout/lProcess1"/>
    <dgm:cxn modelId="{CA3823E8-7DE3-43EC-98B9-13EFBD00688A}" type="presOf" srcId="{B0F8F13E-1A4B-4ECF-8423-B4D3FF74AF50}" destId="{F56C7DA5-D7E1-4DD4-98B4-890B4FCB3495}" srcOrd="0" destOrd="0" presId="urn:microsoft.com/office/officeart/2005/8/layout/lProcess1"/>
    <dgm:cxn modelId="{6289EBC0-FA06-40A2-AF34-31AAEB36E513}" srcId="{1F123E75-57E2-4621-890B-BC48040A980E}" destId="{B21BD6DC-C5F6-440C-B212-101662C8B5BC}" srcOrd="3" destOrd="0" parTransId="{E23A75DC-4824-4567-B1AE-28CBCEF874CF}" sibTransId="{BD8EF459-2CB5-42AF-896C-1ED4F372274F}"/>
    <dgm:cxn modelId="{FD94F453-2672-41E8-8401-29117EF90E17}" srcId="{1F123E75-57E2-4621-890B-BC48040A980E}" destId="{E852E256-37C0-487C-A100-B30C5A52EF5D}" srcOrd="2" destOrd="0" parTransId="{46395A7A-F218-4F86-A6AE-F3FE23E5CA6D}" sibTransId="{CD0EAC2E-509F-4CA7-BA92-D703BE5D5E15}"/>
    <dgm:cxn modelId="{447A4ED2-2F5B-4204-84D9-40A6666B84E9}" type="presOf" srcId="{BD8EF459-2CB5-42AF-896C-1ED4F372274F}" destId="{4E948B07-18AE-4A4E-9544-C7A02A20769F}" srcOrd="0" destOrd="0" presId="urn:microsoft.com/office/officeart/2005/8/layout/lProcess1"/>
    <dgm:cxn modelId="{3CB701B9-EAFC-43BC-BA40-25D9C8BEA43D}" srcId="{7CD3A303-EFF2-4C76-BABC-A98729EE4EBE}" destId="{1F123E75-57E2-4621-890B-BC48040A980E}" srcOrd="1" destOrd="0" parTransId="{806DA3FE-BB79-428D-941F-2D878E18CE05}" sibTransId="{24DD911B-89A4-46C4-9208-4B1BE6C8DDC7}"/>
    <dgm:cxn modelId="{5CA0E2E3-0019-4AAC-AF29-21BC2D635854}" type="presOf" srcId="{E852E256-37C0-487C-A100-B30C5A52EF5D}" destId="{6FDDCE50-DF83-4A11-A3B0-DEA9E1709102}" srcOrd="0" destOrd="0" presId="urn:microsoft.com/office/officeart/2005/8/layout/lProcess1"/>
    <dgm:cxn modelId="{7D841952-BD29-436D-8B0B-8F6B56FD2F80}" srcId="{1B7EA180-F0E0-417E-A82B-73057938B45E}" destId="{BB6A6B19-5699-4E4A-AEE8-64740A68294E}" srcOrd="4" destOrd="0" parTransId="{2A99FB50-5EE8-44F4-8157-8BC6A8DAF202}" sibTransId="{D6DED3F3-09B5-4E41-869D-0CF7524E7E48}"/>
    <dgm:cxn modelId="{A02559CA-1B6C-450B-A6BC-61446DE5371D}" type="presParOf" srcId="{7D18BBC2-3C7B-49C7-96EC-7A473579893B}" destId="{43501470-6BBE-417C-93E3-C7776D6BA8B9}" srcOrd="0" destOrd="0" presId="urn:microsoft.com/office/officeart/2005/8/layout/lProcess1"/>
    <dgm:cxn modelId="{2943F7F7-BADB-425F-9809-723A22B3D312}" type="presParOf" srcId="{43501470-6BBE-417C-93E3-C7776D6BA8B9}" destId="{3A3E8B21-25A6-4A75-9BA6-8C5D6EFB305B}" srcOrd="0" destOrd="0" presId="urn:microsoft.com/office/officeart/2005/8/layout/lProcess1"/>
    <dgm:cxn modelId="{1CC59EFC-3255-4DC0-B2FC-5F137C204B83}" type="presParOf" srcId="{43501470-6BBE-417C-93E3-C7776D6BA8B9}" destId="{F2235BC5-571D-4E63-B87E-30121F87488A}" srcOrd="1" destOrd="0" presId="urn:microsoft.com/office/officeart/2005/8/layout/lProcess1"/>
    <dgm:cxn modelId="{5EAF30AE-79C9-4EA8-8F8E-DFF62DF83A56}" type="presParOf" srcId="{43501470-6BBE-417C-93E3-C7776D6BA8B9}" destId="{7E131CEC-547D-4691-9421-4553159947D1}" srcOrd="2" destOrd="0" presId="urn:microsoft.com/office/officeart/2005/8/layout/lProcess1"/>
    <dgm:cxn modelId="{4FC8B399-3872-46E4-ABC5-9B7F06847EAA}" type="presParOf" srcId="{43501470-6BBE-417C-93E3-C7776D6BA8B9}" destId="{4E3D4D05-10BC-4BF7-B1D0-045C0C3825B6}" srcOrd="3" destOrd="0" presId="urn:microsoft.com/office/officeart/2005/8/layout/lProcess1"/>
    <dgm:cxn modelId="{47BD731B-D1A0-4D3F-90D7-AE7AC0AB4838}" type="presParOf" srcId="{43501470-6BBE-417C-93E3-C7776D6BA8B9}" destId="{A5B55C0C-6E07-4F77-848C-B27BD18826BA}" srcOrd="4" destOrd="0" presId="urn:microsoft.com/office/officeart/2005/8/layout/lProcess1"/>
    <dgm:cxn modelId="{6F673F65-D288-49FE-90B8-D87F9C0A7DEE}" type="presParOf" srcId="{43501470-6BBE-417C-93E3-C7776D6BA8B9}" destId="{4DE745F0-03F2-49D6-AF1D-C57BBC33BB85}" srcOrd="5" destOrd="0" presId="urn:microsoft.com/office/officeart/2005/8/layout/lProcess1"/>
    <dgm:cxn modelId="{41CB6429-970D-4A6C-A145-5D34650DF4C3}" type="presParOf" srcId="{43501470-6BBE-417C-93E3-C7776D6BA8B9}" destId="{0E74B368-8350-4D03-A4F7-A23AE10266F1}" srcOrd="6" destOrd="0" presId="urn:microsoft.com/office/officeart/2005/8/layout/lProcess1"/>
    <dgm:cxn modelId="{1486FB43-B8FE-438A-9420-92B39282C9DB}" type="presParOf" srcId="{43501470-6BBE-417C-93E3-C7776D6BA8B9}" destId="{F235841C-867A-4682-9180-88CC4C57B4A7}" srcOrd="7" destOrd="0" presId="urn:microsoft.com/office/officeart/2005/8/layout/lProcess1"/>
    <dgm:cxn modelId="{F288CEBE-BF4E-47E8-B4A5-ACCC40AFF0C8}" type="presParOf" srcId="{43501470-6BBE-417C-93E3-C7776D6BA8B9}" destId="{926920BC-0EA9-4F4C-9B0C-DBE42F6A31B6}" srcOrd="8" destOrd="0" presId="urn:microsoft.com/office/officeart/2005/8/layout/lProcess1"/>
    <dgm:cxn modelId="{F99DB46E-3D1E-4729-978F-EA4F7C3B0066}" type="presParOf" srcId="{43501470-6BBE-417C-93E3-C7776D6BA8B9}" destId="{5263E698-F23B-4FAC-91D8-01BC2BF4915D}" srcOrd="9" destOrd="0" presId="urn:microsoft.com/office/officeart/2005/8/layout/lProcess1"/>
    <dgm:cxn modelId="{F90536C7-9C01-4809-8685-B69DA31F7601}" type="presParOf" srcId="{43501470-6BBE-417C-93E3-C7776D6BA8B9}" destId="{4DA2D926-A849-4775-932C-AEF566C132FE}" srcOrd="10" destOrd="0" presId="urn:microsoft.com/office/officeart/2005/8/layout/lProcess1"/>
    <dgm:cxn modelId="{5EE3FAC2-4940-4620-BB1E-EA450AB2B10F}" type="presParOf" srcId="{7D18BBC2-3C7B-49C7-96EC-7A473579893B}" destId="{3F58C349-A04F-411A-B568-FF776BF7C580}" srcOrd="1" destOrd="0" presId="urn:microsoft.com/office/officeart/2005/8/layout/lProcess1"/>
    <dgm:cxn modelId="{51A8E0ED-42A6-4881-90BA-12F5D8E902F7}" type="presParOf" srcId="{7D18BBC2-3C7B-49C7-96EC-7A473579893B}" destId="{82BE3CD9-7D4D-4E2F-A1E2-3BE1B282E669}" srcOrd="2" destOrd="0" presId="urn:microsoft.com/office/officeart/2005/8/layout/lProcess1"/>
    <dgm:cxn modelId="{5EEDC5C6-F397-454D-9C37-8BAB4965E5B0}" type="presParOf" srcId="{82BE3CD9-7D4D-4E2F-A1E2-3BE1B282E669}" destId="{4F612C71-D935-4267-848E-D15B51750B11}" srcOrd="0" destOrd="0" presId="urn:microsoft.com/office/officeart/2005/8/layout/lProcess1"/>
    <dgm:cxn modelId="{03868417-9388-442A-A41D-E22A8B89204A}" type="presParOf" srcId="{82BE3CD9-7D4D-4E2F-A1E2-3BE1B282E669}" destId="{15E1BD6E-009F-45AB-85BF-F46FB383075C}" srcOrd="1" destOrd="0" presId="urn:microsoft.com/office/officeart/2005/8/layout/lProcess1"/>
    <dgm:cxn modelId="{4F952FB9-1DE6-4A58-B983-C2FB3FA950B4}" type="presParOf" srcId="{82BE3CD9-7D4D-4E2F-A1E2-3BE1B282E669}" destId="{78A68CDF-9553-4F46-9D17-665FE64B3D3B}" srcOrd="2" destOrd="0" presId="urn:microsoft.com/office/officeart/2005/8/layout/lProcess1"/>
    <dgm:cxn modelId="{B5B2273E-731E-4D15-9C27-B5F1163C7A2A}" type="presParOf" srcId="{82BE3CD9-7D4D-4E2F-A1E2-3BE1B282E669}" destId="{F56C7DA5-D7E1-4DD4-98B4-890B4FCB3495}" srcOrd="3" destOrd="0" presId="urn:microsoft.com/office/officeart/2005/8/layout/lProcess1"/>
    <dgm:cxn modelId="{54AEB939-A9FE-45E4-B8A3-13C94D4ED66E}" type="presParOf" srcId="{82BE3CD9-7D4D-4E2F-A1E2-3BE1B282E669}" destId="{B283FF0D-7290-4856-B18C-361A32FD6D02}" srcOrd="4" destOrd="0" presId="urn:microsoft.com/office/officeart/2005/8/layout/lProcess1"/>
    <dgm:cxn modelId="{81F77C02-83FF-4F8D-B037-C81C8DD65412}" type="presParOf" srcId="{82BE3CD9-7D4D-4E2F-A1E2-3BE1B282E669}" destId="{86E7FD42-8474-4B9C-9925-2FC8D84A9A85}" srcOrd="5" destOrd="0" presId="urn:microsoft.com/office/officeart/2005/8/layout/lProcess1"/>
    <dgm:cxn modelId="{1BE85BC8-404F-46CE-9A33-B7582A4996AA}" type="presParOf" srcId="{82BE3CD9-7D4D-4E2F-A1E2-3BE1B282E669}" destId="{6FDDCE50-DF83-4A11-A3B0-DEA9E1709102}" srcOrd="6" destOrd="0" presId="urn:microsoft.com/office/officeart/2005/8/layout/lProcess1"/>
    <dgm:cxn modelId="{FD0B9286-3D8A-439E-A4DF-0297BE426CC5}" type="presParOf" srcId="{82BE3CD9-7D4D-4E2F-A1E2-3BE1B282E669}" destId="{5F791B6F-2075-4191-ABC3-BEFB6F001193}" srcOrd="7" destOrd="0" presId="urn:microsoft.com/office/officeart/2005/8/layout/lProcess1"/>
    <dgm:cxn modelId="{EFA140C0-F450-438E-9D19-E8DC5728A925}" type="presParOf" srcId="{82BE3CD9-7D4D-4E2F-A1E2-3BE1B282E669}" destId="{AEE84067-2A69-4E8C-9904-1F20A00D4C22}" srcOrd="8" destOrd="0" presId="urn:microsoft.com/office/officeart/2005/8/layout/lProcess1"/>
    <dgm:cxn modelId="{FFDDD398-21F4-4B24-9C09-F11D6BCE73EE}" type="presParOf" srcId="{82BE3CD9-7D4D-4E2F-A1E2-3BE1B282E669}" destId="{4E948B07-18AE-4A4E-9544-C7A02A20769F}" srcOrd="9" destOrd="0" presId="urn:microsoft.com/office/officeart/2005/8/layout/lProcess1"/>
    <dgm:cxn modelId="{5D31950A-AE46-40B1-A9B6-23D3D184F319}" type="presParOf" srcId="{82BE3CD9-7D4D-4E2F-A1E2-3BE1B282E669}" destId="{7D250A3D-73B6-4E21-B814-B77FA7CA7888}" srcOrd="10"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B5B005-69E6-46CF-9083-2DC0A4369903}" type="doc">
      <dgm:prSet loTypeId="urn:microsoft.com/office/officeart/2005/8/layout/process1" loCatId="process" qsTypeId="urn:microsoft.com/office/officeart/2005/8/quickstyle/simple1" qsCatId="simple" csTypeId="urn:microsoft.com/office/officeart/2005/8/colors/accent1_2" csCatId="accent1" phldr="1"/>
      <dgm:spPr/>
    </dgm:pt>
    <dgm:pt modelId="{B6040B65-4E99-4382-A0EB-EBF60CEABC99}">
      <dgm:prSet phldrT="[Text]"/>
      <dgm:spPr/>
      <dgm:t>
        <a:bodyPr/>
        <a:lstStyle/>
        <a:p>
          <a:r>
            <a:rPr lang="en-US" dirty="0" smtClean="0">
              <a:latin typeface="Abadi" panose="020B0604020104020204"/>
            </a:rPr>
            <a:t>Handled Missing Value</a:t>
          </a:r>
          <a:endParaRPr lang="en-US" dirty="0">
            <a:latin typeface="Abadi" panose="020B0604020104020204"/>
          </a:endParaRPr>
        </a:p>
      </dgm:t>
    </dgm:pt>
    <dgm:pt modelId="{E124C203-F042-4357-B8EE-B12FC7659984}" type="parTrans" cxnId="{96F9A111-4E9C-41DE-99F2-4E3E3F9AB416}">
      <dgm:prSet/>
      <dgm:spPr/>
      <dgm:t>
        <a:bodyPr/>
        <a:lstStyle/>
        <a:p>
          <a:endParaRPr lang="en-US">
            <a:latin typeface="Abadi" panose="020B0604020104020204"/>
          </a:endParaRPr>
        </a:p>
      </dgm:t>
    </dgm:pt>
    <dgm:pt modelId="{AA82ECE6-40A7-4594-82CC-30E902B11669}" type="sibTrans" cxnId="{96F9A111-4E9C-41DE-99F2-4E3E3F9AB416}">
      <dgm:prSet/>
      <dgm:spPr/>
      <dgm:t>
        <a:bodyPr/>
        <a:lstStyle/>
        <a:p>
          <a:endParaRPr lang="en-US">
            <a:latin typeface="Abadi" panose="020B0604020104020204"/>
          </a:endParaRPr>
        </a:p>
      </dgm:t>
    </dgm:pt>
    <dgm:pt modelId="{8ABEFDA9-6159-4253-9288-2E906240B6AA}">
      <dgm:prSet phldrT="[Text]"/>
      <dgm:spPr/>
      <dgm:t>
        <a:bodyPr/>
        <a:lstStyle/>
        <a:p>
          <a:r>
            <a:rPr lang="en-US" dirty="0" smtClean="0">
              <a:latin typeface="Abadi" panose="020B0604020104020204"/>
            </a:rPr>
            <a:t>Feature Engineering</a:t>
          </a:r>
          <a:endParaRPr lang="en-US" dirty="0">
            <a:latin typeface="Abadi" panose="020B0604020104020204"/>
          </a:endParaRPr>
        </a:p>
      </dgm:t>
    </dgm:pt>
    <dgm:pt modelId="{8903AE58-C7A5-4C7F-8C2C-6A4F0F5BD230}" type="parTrans" cxnId="{824CC58C-08FC-4250-A512-6DE76BF92452}">
      <dgm:prSet/>
      <dgm:spPr/>
      <dgm:t>
        <a:bodyPr/>
        <a:lstStyle/>
        <a:p>
          <a:endParaRPr lang="en-US">
            <a:latin typeface="Abadi" panose="020B0604020104020204"/>
          </a:endParaRPr>
        </a:p>
      </dgm:t>
    </dgm:pt>
    <dgm:pt modelId="{BBFC3CEB-019C-41D2-AA4B-DAF7E3EA9618}" type="sibTrans" cxnId="{824CC58C-08FC-4250-A512-6DE76BF92452}">
      <dgm:prSet/>
      <dgm:spPr/>
      <dgm:t>
        <a:bodyPr/>
        <a:lstStyle/>
        <a:p>
          <a:endParaRPr lang="en-US">
            <a:latin typeface="Abadi" panose="020B0604020104020204"/>
          </a:endParaRPr>
        </a:p>
      </dgm:t>
    </dgm:pt>
    <dgm:pt modelId="{E387328F-DED6-486F-A3C5-59E594938548}">
      <dgm:prSet phldrT="[Text]"/>
      <dgm:spPr/>
      <dgm:t>
        <a:bodyPr/>
        <a:lstStyle/>
        <a:p>
          <a:r>
            <a:rPr lang="en-US" dirty="0" smtClean="0">
              <a:latin typeface="Abadi" panose="020B0604020104020204"/>
            </a:rPr>
            <a:t>Save Cleaned Data</a:t>
          </a:r>
          <a:endParaRPr lang="en-US" dirty="0">
            <a:latin typeface="Abadi" panose="020B0604020104020204"/>
          </a:endParaRPr>
        </a:p>
      </dgm:t>
    </dgm:pt>
    <dgm:pt modelId="{A440E33F-0884-4E96-97F1-FEB399E908A7}" type="parTrans" cxnId="{A8E6F23C-EBDA-4E9A-ACD0-704A610BD5FB}">
      <dgm:prSet/>
      <dgm:spPr/>
      <dgm:t>
        <a:bodyPr/>
        <a:lstStyle/>
        <a:p>
          <a:endParaRPr lang="en-US">
            <a:latin typeface="Abadi" panose="020B0604020104020204"/>
          </a:endParaRPr>
        </a:p>
      </dgm:t>
    </dgm:pt>
    <dgm:pt modelId="{A68AB9F1-EF35-4E59-A6C4-AC603206C3DF}" type="sibTrans" cxnId="{A8E6F23C-EBDA-4E9A-ACD0-704A610BD5FB}">
      <dgm:prSet/>
      <dgm:spPr/>
      <dgm:t>
        <a:bodyPr/>
        <a:lstStyle/>
        <a:p>
          <a:endParaRPr lang="en-US">
            <a:latin typeface="Abadi" panose="020B0604020104020204"/>
          </a:endParaRPr>
        </a:p>
      </dgm:t>
    </dgm:pt>
    <dgm:pt modelId="{249E5CA9-4637-40D4-B324-3D6CCA04ABD3}">
      <dgm:prSet phldrT="[Text]"/>
      <dgm:spPr/>
      <dgm:t>
        <a:bodyPr/>
        <a:lstStyle/>
        <a:p>
          <a:r>
            <a:rPr lang="en-US" dirty="0" smtClean="0">
              <a:latin typeface="Abadi" panose="020B0604020104020204"/>
            </a:rPr>
            <a:t>Data Cleaning</a:t>
          </a:r>
          <a:endParaRPr lang="en-US" dirty="0">
            <a:latin typeface="Abadi" panose="020B0604020104020204"/>
          </a:endParaRPr>
        </a:p>
      </dgm:t>
    </dgm:pt>
    <dgm:pt modelId="{01EB2900-2B51-4039-A0C2-8EB0B17279E0}" type="parTrans" cxnId="{A08CCC9D-9C3D-40B3-8E24-3371B28B0E6C}">
      <dgm:prSet/>
      <dgm:spPr/>
      <dgm:t>
        <a:bodyPr/>
        <a:lstStyle/>
        <a:p>
          <a:endParaRPr lang="en-US">
            <a:latin typeface="Abadi" panose="020B0604020104020204"/>
          </a:endParaRPr>
        </a:p>
      </dgm:t>
    </dgm:pt>
    <dgm:pt modelId="{93FA622A-C4FA-4D87-9ED1-C3DA3F833486}" type="sibTrans" cxnId="{A08CCC9D-9C3D-40B3-8E24-3371B28B0E6C}">
      <dgm:prSet/>
      <dgm:spPr/>
      <dgm:t>
        <a:bodyPr/>
        <a:lstStyle/>
        <a:p>
          <a:endParaRPr lang="en-US">
            <a:latin typeface="Abadi" panose="020B0604020104020204"/>
          </a:endParaRPr>
        </a:p>
      </dgm:t>
    </dgm:pt>
    <dgm:pt modelId="{C51693F7-2409-4EF6-80E2-B14B183E9B64}">
      <dgm:prSet phldrT="[Text]"/>
      <dgm:spPr/>
      <dgm:t>
        <a:bodyPr/>
        <a:lstStyle/>
        <a:p>
          <a:r>
            <a:rPr lang="en-US" dirty="0" smtClean="0">
              <a:latin typeface="Abadi" panose="020B0604020104020204"/>
            </a:rPr>
            <a:t>Load Data</a:t>
          </a:r>
          <a:endParaRPr lang="en-US" dirty="0">
            <a:latin typeface="Abadi" panose="020B0604020104020204"/>
          </a:endParaRPr>
        </a:p>
      </dgm:t>
    </dgm:pt>
    <dgm:pt modelId="{891792CD-48D1-4DAC-A34D-5193D6BCFE75}" type="parTrans" cxnId="{F5AEBA54-5FB3-451F-BAB1-3CB45A90B3E5}">
      <dgm:prSet/>
      <dgm:spPr/>
      <dgm:t>
        <a:bodyPr/>
        <a:lstStyle/>
        <a:p>
          <a:endParaRPr lang="en-US">
            <a:latin typeface="Abadi" panose="020B0604020104020204"/>
          </a:endParaRPr>
        </a:p>
      </dgm:t>
    </dgm:pt>
    <dgm:pt modelId="{D22FDB9D-AF1C-40D2-A54D-AD099946C3C7}" type="sibTrans" cxnId="{F5AEBA54-5FB3-451F-BAB1-3CB45A90B3E5}">
      <dgm:prSet/>
      <dgm:spPr/>
      <dgm:t>
        <a:bodyPr/>
        <a:lstStyle/>
        <a:p>
          <a:endParaRPr lang="en-US">
            <a:latin typeface="Abadi" panose="020B0604020104020204"/>
          </a:endParaRPr>
        </a:p>
      </dgm:t>
    </dgm:pt>
    <dgm:pt modelId="{876A8DC7-0785-46A3-AF96-0472939A9F5C}">
      <dgm:prSet phldrT="[Text]"/>
      <dgm:spPr/>
      <dgm:t>
        <a:bodyPr/>
        <a:lstStyle/>
        <a:p>
          <a:r>
            <a:rPr lang="en-US" dirty="0" smtClean="0">
              <a:latin typeface="Abadi" panose="020B0604020104020204"/>
            </a:rPr>
            <a:t>Data Transformation</a:t>
          </a:r>
          <a:endParaRPr lang="en-US" dirty="0">
            <a:latin typeface="Abadi" panose="020B0604020104020204"/>
          </a:endParaRPr>
        </a:p>
      </dgm:t>
    </dgm:pt>
    <dgm:pt modelId="{83734AAE-DC85-4CBF-9AB3-0DFE92DA205E}" type="parTrans" cxnId="{EDEA7F37-4379-436A-83E2-956AFA4E58F7}">
      <dgm:prSet/>
      <dgm:spPr/>
      <dgm:t>
        <a:bodyPr/>
        <a:lstStyle/>
        <a:p>
          <a:endParaRPr lang="en-US">
            <a:latin typeface="Abadi" panose="020B0604020104020204"/>
          </a:endParaRPr>
        </a:p>
      </dgm:t>
    </dgm:pt>
    <dgm:pt modelId="{CF755535-A23E-4CB9-997F-09D98D5C7E7D}" type="sibTrans" cxnId="{EDEA7F37-4379-436A-83E2-956AFA4E58F7}">
      <dgm:prSet/>
      <dgm:spPr/>
      <dgm:t>
        <a:bodyPr/>
        <a:lstStyle/>
        <a:p>
          <a:endParaRPr lang="en-US">
            <a:latin typeface="Abadi" panose="020B0604020104020204"/>
          </a:endParaRPr>
        </a:p>
      </dgm:t>
    </dgm:pt>
    <dgm:pt modelId="{D466E537-7909-46D4-AE55-1DF608A03079}" type="pres">
      <dgm:prSet presAssocID="{66B5B005-69E6-46CF-9083-2DC0A4369903}" presName="Name0" presStyleCnt="0">
        <dgm:presLayoutVars>
          <dgm:dir/>
          <dgm:resizeHandles val="exact"/>
        </dgm:presLayoutVars>
      </dgm:prSet>
      <dgm:spPr/>
    </dgm:pt>
    <dgm:pt modelId="{FA092238-6F62-4769-A1F6-C0F8CC92F2CF}" type="pres">
      <dgm:prSet presAssocID="{C51693F7-2409-4EF6-80E2-B14B183E9B64}" presName="node" presStyleLbl="node1" presStyleIdx="0" presStyleCnt="6">
        <dgm:presLayoutVars>
          <dgm:bulletEnabled val="1"/>
        </dgm:presLayoutVars>
      </dgm:prSet>
      <dgm:spPr/>
      <dgm:t>
        <a:bodyPr/>
        <a:lstStyle/>
        <a:p>
          <a:endParaRPr lang="en-US"/>
        </a:p>
      </dgm:t>
    </dgm:pt>
    <dgm:pt modelId="{7ECE6085-63BD-4E28-BE8C-44F59A85A111}" type="pres">
      <dgm:prSet presAssocID="{D22FDB9D-AF1C-40D2-A54D-AD099946C3C7}" presName="sibTrans" presStyleLbl="sibTrans2D1" presStyleIdx="0" presStyleCnt="5"/>
      <dgm:spPr/>
      <dgm:t>
        <a:bodyPr/>
        <a:lstStyle/>
        <a:p>
          <a:endParaRPr lang="en-US"/>
        </a:p>
      </dgm:t>
    </dgm:pt>
    <dgm:pt modelId="{2D403DED-20BB-44B8-BBF7-9DAF4EC86BEC}" type="pres">
      <dgm:prSet presAssocID="{D22FDB9D-AF1C-40D2-A54D-AD099946C3C7}" presName="connectorText" presStyleLbl="sibTrans2D1" presStyleIdx="0" presStyleCnt="5"/>
      <dgm:spPr/>
      <dgm:t>
        <a:bodyPr/>
        <a:lstStyle/>
        <a:p>
          <a:endParaRPr lang="en-US"/>
        </a:p>
      </dgm:t>
    </dgm:pt>
    <dgm:pt modelId="{D01923EF-1D06-465B-9D4F-E865EA17C86B}" type="pres">
      <dgm:prSet presAssocID="{B6040B65-4E99-4382-A0EB-EBF60CEABC99}" presName="node" presStyleLbl="node1" presStyleIdx="1" presStyleCnt="6">
        <dgm:presLayoutVars>
          <dgm:bulletEnabled val="1"/>
        </dgm:presLayoutVars>
      </dgm:prSet>
      <dgm:spPr/>
      <dgm:t>
        <a:bodyPr/>
        <a:lstStyle/>
        <a:p>
          <a:endParaRPr lang="en-US"/>
        </a:p>
      </dgm:t>
    </dgm:pt>
    <dgm:pt modelId="{11083CBB-5036-4819-B635-8C3CAF4255F9}" type="pres">
      <dgm:prSet presAssocID="{AA82ECE6-40A7-4594-82CC-30E902B11669}" presName="sibTrans" presStyleLbl="sibTrans2D1" presStyleIdx="1" presStyleCnt="5"/>
      <dgm:spPr/>
      <dgm:t>
        <a:bodyPr/>
        <a:lstStyle/>
        <a:p>
          <a:endParaRPr lang="en-US"/>
        </a:p>
      </dgm:t>
    </dgm:pt>
    <dgm:pt modelId="{E94B2930-A851-4423-B494-80D459A70931}" type="pres">
      <dgm:prSet presAssocID="{AA82ECE6-40A7-4594-82CC-30E902B11669}" presName="connectorText" presStyleLbl="sibTrans2D1" presStyleIdx="1" presStyleCnt="5"/>
      <dgm:spPr/>
      <dgm:t>
        <a:bodyPr/>
        <a:lstStyle/>
        <a:p>
          <a:endParaRPr lang="en-US"/>
        </a:p>
      </dgm:t>
    </dgm:pt>
    <dgm:pt modelId="{1785F7C1-E7DC-4BA0-96A0-CCB2A9F709CB}" type="pres">
      <dgm:prSet presAssocID="{249E5CA9-4637-40D4-B324-3D6CCA04ABD3}" presName="node" presStyleLbl="node1" presStyleIdx="2" presStyleCnt="6">
        <dgm:presLayoutVars>
          <dgm:bulletEnabled val="1"/>
        </dgm:presLayoutVars>
      </dgm:prSet>
      <dgm:spPr/>
      <dgm:t>
        <a:bodyPr/>
        <a:lstStyle/>
        <a:p>
          <a:endParaRPr lang="en-US"/>
        </a:p>
      </dgm:t>
    </dgm:pt>
    <dgm:pt modelId="{CD7DA5B4-EBE9-41FE-A5B0-B412EDB63DA1}" type="pres">
      <dgm:prSet presAssocID="{93FA622A-C4FA-4D87-9ED1-C3DA3F833486}" presName="sibTrans" presStyleLbl="sibTrans2D1" presStyleIdx="2" presStyleCnt="5"/>
      <dgm:spPr/>
      <dgm:t>
        <a:bodyPr/>
        <a:lstStyle/>
        <a:p>
          <a:endParaRPr lang="en-US"/>
        </a:p>
      </dgm:t>
    </dgm:pt>
    <dgm:pt modelId="{386608DB-2CFD-4ABE-80AF-DD3EE6F5D5BC}" type="pres">
      <dgm:prSet presAssocID="{93FA622A-C4FA-4D87-9ED1-C3DA3F833486}" presName="connectorText" presStyleLbl="sibTrans2D1" presStyleIdx="2" presStyleCnt="5"/>
      <dgm:spPr/>
      <dgm:t>
        <a:bodyPr/>
        <a:lstStyle/>
        <a:p>
          <a:endParaRPr lang="en-US"/>
        </a:p>
      </dgm:t>
    </dgm:pt>
    <dgm:pt modelId="{943626BE-DF62-4228-83AF-DB786C04F08F}" type="pres">
      <dgm:prSet presAssocID="{876A8DC7-0785-46A3-AF96-0472939A9F5C}" presName="node" presStyleLbl="node1" presStyleIdx="3" presStyleCnt="6">
        <dgm:presLayoutVars>
          <dgm:bulletEnabled val="1"/>
        </dgm:presLayoutVars>
      </dgm:prSet>
      <dgm:spPr/>
      <dgm:t>
        <a:bodyPr/>
        <a:lstStyle/>
        <a:p>
          <a:endParaRPr lang="en-US"/>
        </a:p>
      </dgm:t>
    </dgm:pt>
    <dgm:pt modelId="{BB772B2E-9485-48DD-A42A-A7078821CF27}" type="pres">
      <dgm:prSet presAssocID="{CF755535-A23E-4CB9-997F-09D98D5C7E7D}" presName="sibTrans" presStyleLbl="sibTrans2D1" presStyleIdx="3" presStyleCnt="5"/>
      <dgm:spPr/>
      <dgm:t>
        <a:bodyPr/>
        <a:lstStyle/>
        <a:p>
          <a:endParaRPr lang="en-US"/>
        </a:p>
      </dgm:t>
    </dgm:pt>
    <dgm:pt modelId="{3932E260-C5D9-4584-B212-C4617766A948}" type="pres">
      <dgm:prSet presAssocID="{CF755535-A23E-4CB9-997F-09D98D5C7E7D}" presName="connectorText" presStyleLbl="sibTrans2D1" presStyleIdx="3" presStyleCnt="5"/>
      <dgm:spPr/>
      <dgm:t>
        <a:bodyPr/>
        <a:lstStyle/>
        <a:p>
          <a:endParaRPr lang="en-US"/>
        </a:p>
      </dgm:t>
    </dgm:pt>
    <dgm:pt modelId="{A0A12C33-37BF-4298-9103-31F5563E3E78}" type="pres">
      <dgm:prSet presAssocID="{8ABEFDA9-6159-4253-9288-2E906240B6AA}" presName="node" presStyleLbl="node1" presStyleIdx="4" presStyleCnt="6">
        <dgm:presLayoutVars>
          <dgm:bulletEnabled val="1"/>
        </dgm:presLayoutVars>
      </dgm:prSet>
      <dgm:spPr/>
      <dgm:t>
        <a:bodyPr/>
        <a:lstStyle/>
        <a:p>
          <a:endParaRPr lang="en-US"/>
        </a:p>
      </dgm:t>
    </dgm:pt>
    <dgm:pt modelId="{893E8666-01F7-477E-B255-0C5964E2F0B2}" type="pres">
      <dgm:prSet presAssocID="{BBFC3CEB-019C-41D2-AA4B-DAF7E3EA9618}" presName="sibTrans" presStyleLbl="sibTrans2D1" presStyleIdx="4" presStyleCnt="5"/>
      <dgm:spPr/>
      <dgm:t>
        <a:bodyPr/>
        <a:lstStyle/>
        <a:p>
          <a:endParaRPr lang="en-US"/>
        </a:p>
      </dgm:t>
    </dgm:pt>
    <dgm:pt modelId="{F25928D2-9C9A-4F9A-A412-DA6715BD6DAE}" type="pres">
      <dgm:prSet presAssocID="{BBFC3CEB-019C-41D2-AA4B-DAF7E3EA9618}" presName="connectorText" presStyleLbl="sibTrans2D1" presStyleIdx="4" presStyleCnt="5"/>
      <dgm:spPr/>
      <dgm:t>
        <a:bodyPr/>
        <a:lstStyle/>
        <a:p>
          <a:endParaRPr lang="en-US"/>
        </a:p>
      </dgm:t>
    </dgm:pt>
    <dgm:pt modelId="{F6915B22-E38B-416B-B78B-3F36DA394C94}" type="pres">
      <dgm:prSet presAssocID="{E387328F-DED6-486F-A3C5-59E594938548}" presName="node" presStyleLbl="node1" presStyleIdx="5" presStyleCnt="6">
        <dgm:presLayoutVars>
          <dgm:bulletEnabled val="1"/>
        </dgm:presLayoutVars>
      </dgm:prSet>
      <dgm:spPr/>
      <dgm:t>
        <a:bodyPr/>
        <a:lstStyle/>
        <a:p>
          <a:endParaRPr lang="en-US"/>
        </a:p>
      </dgm:t>
    </dgm:pt>
  </dgm:ptLst>
  <dgm:cxnLst>
    <dgm:cxn modelId="{F0FC61D7-00AA-4DF0-BC4F-83A4254FE8E1}" type="presOf" srcId="{AA82ECE6-40A7-4594-82CC-30E902B11669}" destId="{E94B2930-A851-4423-B494-80D459A70931}" srcOrd="1" destOrd="0" presId="urn:microsoft.com/office/officeart/2005/8/layout/process1"/>
    <dgm:cxn modelId="{1AAE595E-B308-4F62-8ED8-2F030321CF70}" type="presOf" srcId="{AA82ECE6-40A7-4594-82CC-30E902B11669}" destId="{11083CBB-5036-4819-B635-8C3CAF4255F9}" srcOrd="0" destOrd="0" presId="urn:microsoft.com/office/officeart/2005/8/layout/process1"/>
    <dgm:cxn modelId="{41B9202F-85DA-45FC-83D6-98446D51FF51}" type="presOf" srcId="{BBFC3CEB-019C-41D2-AA4B-DAF7E3EA9618}" destId="{F25928D2-9C9A-4F9A-A412-DA6715BD6DAE}" srcOrd="1" destOrd="0" presId="urn:microsoft.com/office/officeart/2005/8/layout/process1"/>
    <dgm:cxn modelId="{96F9A111-4E9C-41DE-99F2-4E3E3F9AB416}" srcId="{66B5B005-69E6-46CF-9083-2DC0A4369903}" destId="{B6040B65-4E99-4382-A0EB-EBF60CEABC99}" srcOrd="1" destOrd="0" parTransId="{E124C203-F042-4357-B8EE-B12FC7659984}" sibTransId="{AA82ECE6-40A7-4594-82CC-30E902B11669}"/>
    <dgm:cxn modelId="{A8E6F23C-EBDA-4E9A-ACD0-704A610BD5FB}" srcId="{66B5B005-69E6-46CF-9083-2DC0A4369903}" destId="{E387328F-DED6-486F-A3C5-59E594938548}" srcOrd="5" destOrd="0" parTransId="{A440E33F-0884-4E96-97F1-FEB399E908A7}" sibTransId="{A68AB9F1-EF35-4E59-A6C4-AC603206C3DF}"/>
    <dgm:cxn modelId="{5C0A259A-7E05-47BE-8CE5-2B04A69986F6}" type="presOf" srcId="{D22FDB9D-AF1C-40D2-A54D-AD099946C3C7}" destId="{7ECE6085-63BD-4E28-BE8C-44F59A85A111}" srcOrd="0" destOrd="0" presId="urn:microsoft.com/office/officeart/2005/8/layout/process1"/>
    <dgm:cxn modelId="{B2847488-4512-4A0B-8650-0A2AD4C96A5A}" type="presOf" srcId="{93FA622A-C4FA-4D87-9ED1-C3DA3F833486}" destId="{386608DB-2CFD-4ABE-80AF-DD3EE6F5D5BC}" srcOrd="1" destOrd="0" presId="urn:microsoft.com/office/officeart/2005/8/layout/process1"/>
    <dgm:cxn modelId="{1FB56D76-0C06-4117-AB33-DE4005E7EB1B}" type="presOf" srcId="{CF755535-A23E-4CB9-997F-09D98D5C7E7D}" destId="{3932E260-C5D9-4584-B212-C4617766A948}" srcOrd="1" destOrd="0" presId="urn:microsoft.com/office/officeart/2005/8/layout/process1"/>
    <dgm:cxn modelId="{70B7845E-29F1-4FD9-AA6C-2A6CF16E44A9}" type="presOf" srcId="{BBFC3CEB-019C-41D2-AA4B-DAF7E3EA9618}" destId="{893E8666-01F7-477E-B255-0C5964E2F0B2}" srcOrd="0" destOrd="0" presId="urn:microsoft.com/office/officeart/2005/8/layout/process1"/>
    <dgm:cxn modelId="{824CC58C-08FC-4250-A512-6DE76BF92452}" srcId="{66B5B005-69E6-46CF-9083-2DC0A4369903}" destId="{8ABEFDA9-6159-4253-9288-2E906240B6AA}" srcOrd="4" destOrd="0" parTransId="{8903AE58-C7A5-4C7F-8C2C-6A4F0F5BD230}" sibTransId="{BBFC3CEB-019C-41D2-AA4B-DAF7E3EA9618}"/>
    <dgm:cxn modelId="{E2AAB6E3-068A-4686-8165-78552408F8F3}" type="presOf" srcId="{66B5B005-69E6-46CF-9083-2DC0A4369903}" destId="{D466E537-7909-46D4-AE55-1DF608A03079}" srcOrd="0" destOrd="0" presId="urn:microsoft.com/office/officeart/2005/8/layout/process1"/>
    <dgm:cxn modelId="{A08CCC9D-9C3D-40B3-8E24-3371B28B0E6C}" srcId="{66B5B005-69E6-46CF-9083-2DC0A4369903}" destId="{249E5CA9-4637-40D4-B324-3D6CCA04ABD3}" srcOrd="2" destOrd="0" parTransId="{01EB2900-2B51-4039-A0C2-8EB0B17279E0}" sibTransId="{93FA622A-C4FA-4D87-9ED1-C3DA3F833486}"/>
    <dgm:cxn modelId="{F5AEBA54-5FB3-451F-BAB1-3CB45A90B3E5}" srcId="{66B5B005-69E6-46CF-9083-2DC0A4369903}" destId="{C51693F7-2409-4EF6-80E2-B14B183E9B64}" srcOrd="0" destOrd="0" parTransId="{891792CD-48D1-4DAC-A34D-5193D6BCFE75}" sibTransId="{D22FDB9D-AF1C-40D2-A54D-AD099946C3C7}"/>
    <dgm:cxn modelId="{CD3403C4-0C8E-4155-BFE7-1DDFCAC259F3}" type="presOf" srcId="{93FA622A-C4FA-4D87-9ED1-C3DA3F833486}" destId="{CD7DA5B4-EBE9-41FE-A5B0-B412EDB63DA1}" srcOrd="0" destOrd="0" presId="urn:microsoft.com/office/officeart/2005/8/layout/process1"/>
    <dgm:cxn modelId="{EDEA7F37-4379-436A-83E2-956AFA4E58F7}" srcId="{66B5B005-69E6-46CF-9083-2DC0A4369903}" destId="{876A8DC7-0785-46A3-AF96-0472939A9F5C}" srcOrd="3" destOrd="0" parTransId="{83734AAE-DC85-4CBF-9AB3-0DFE92DA205E}" sibTransId="{CF755535-A23E-4CB9-997F-09D98D5C7E7D}"/>
    <dgm:cxn modelId="{6B1B85F9-3BDB-4FD8-9B98-827219D87766}" type="presOf" srcId="{CF755535-A23E-4CB9-997F-09D98D5C7E7D}" destId="{BB772B2E-9485-48DD-A42A-A7078821CF27}" srcOrd="0" destOrd="0" presId="urn:microsoft.com/office/officeart/2005/8/layout/process1"/>
    <dgm:cxn modelId="{6528B15B-C4FB-4859-8F9C-B4D0FAE2A4C0}" type="presOf" srcId="{8ABEFDA9-6159-4253-9288-2E906240B6AA}" destId="{A0A12C33-37BF-4298-9103-31F5563E3E78}" srcOrd="0" destOrd="0" presId="urn:microsoft.com/office/officeart/2005/8/layout/process1"/>
    <dgm:cxn modelId="{FDF3F333-16F7-48B9-ABA4-6687EA45F9A1}" type="presOf" srcId="{C51693F7-2409-4EF6-80E2-B14B183E9B64}" destId="{FA092238-6F62-4769-A1F6-C0F8CC92F2CF}" srcOrd="0" destOrd="0" presId="urn:microsoft.com/office/officeart/2005/8/layout/process1"/>
    <dgm:cxn modelId="{D859207D-98BC-4A4B-AEE1-8875924E2501}" type="presOf" srcId="{E387328F-DED6-486F-A3C5-59E594938548}" destId="{F6915B22-E38B-416B-B78B-3F36DA394C94}" srcOrd="0" destOrd="0" presId="urn:microsoft.com/office/officeart/2005/8/layout/process1"/>
    <dgm:cxn modelId="{B8A95A24-E8B2-4804-B539-115B92959E42}" type="presOf" srcId="{249E5CA9-4637-40D4-B324-3D6CCA04ABD3}" destId="{1785F7C1-E7DC-4BA0-96A0-CCB2A9F709CB}" srcOrd="0" destOrd="0" presId="urn:microsoft.com/office/officeart/2005/8/layout/process1"/>
    <dgm:cxn modelId="{D9401CA1-0D12-4331-A785-38A57D5CF255}" type="presOf" srcId="{876A8DC7-0785-46A3-AF96-0472939A9F5C}" destId="{943626BE-DF62-4228-83AF-DB786C04F08F}" srcOrd="0" destOrd="0" presId="urn:microsoft.com/office/officeart/2005/8/layout/process1"/>
    <dgm:cxn modelId="{E5A37EFE-116F-4465-9619-3718804A8DBD}" type="presOf" srcId="{D22FDB9D-AF1C-40D2-A54D-AD099946C3C7}" destId="{2D403DED-20BB-44B8-BBF7-9DAF4EC86BEC}" srcOrd="1" destOrd="0" presId="urn:microsoft.com/office/officeart/2005/8/layout/process1"/>
    <dgm:cxn modelId="{A3AAD623-58A4-42B1-9965-14B12DD5E0D7}" type="presOf" srcId="{B6040B65-4E99-4382-A0EB-EBF60CEABC99}" destId="{D01923EF-1D06-465B-9D4F-E865EA17C86B}" srcOrd="0" destOrd="0" presId="urn:microsoft.com/office/officeart/2005/8/layout/process1"/>
    <dgm:cxn modelId="{EA7F2F1A-EE5F-46DF-9BC6-9DEE79C3B9E7}" type="presParOf" srcId="{D466E537-7909-46D4-AE55-1DF608A03079}" destId="{FA092238-6F62-4769-A1F6-C0F8CC92F2CF}" srcOrd="0" destOrd="0" presId="urn:microsoft.com/office/officeart/2005/8/layout/process1"/>
    <dgm:cxn modelId="{DEC7C8F3-5A2B-43A4-B6C8-EF7EB506B495}" type="presParOf" srcId="{D466E537-7909-46D4-AE55-1DF608A03079}" destId="{7ECE6085-63BD-4E28-BE8C-44F59A85A111}" srcOrd="1" destOrd="0" presId="urn:microsoft.com/office/officeart/2005/8/layout/process1"/>
    <dgm:cxn modelId="{7F35660B-51A4-464E-89D9-9257956C2345}" type="presParOf" srcId="{7ECE6085-63BD-4E28-BE8C-44F59A85A111}" destId="{2D403DED-20BB-44B8-BBF7-9DAF4EC86BEC}" srcOrd="0" destOrd="0" presId="urn:microsoft.com/office/officeart/2005/8/layout/process1"/>
    <dgm:cxn modelId="{3E777F94-0AB9-4CB2-B782-9FDD4540DA02}" type="presParOf" srcId="{D466E537-7909-46D4-AE55-1DF608A03079}" destId="{D01923EF-1D06-465B-9D4F-E865EA17C86B}" srcOrd="2" destOrd="0" presId="urn:microsoft.com/office/officeart/2005/8/layout/process1"/>
    <dgm:cxn modelId="{019A05FA-213E-45FF-A8E3-FA1859D78DC5}" type="presParOf" srcId="{D466E537-7909-46D4-AE55-1DF608A03079}" destId="{11083CBB-5036-4819-B635-8C3CAF4255F9}" srcOrd="3" destOrd="0" presId="urn:microsoft.com/office/officeart/2005/8/layout/process1"/>
    <dgm:cxn modelId="{D44D3EF8-19F2-446F-AA2B-73C12C7CAF8C}" type="presParOf" srcId="{11083CBB-5036-4819-B635-8C3CAF4255F9}" destId="{E94B2930-A851-4423-B494-80D459A70931}" srcOrd="0" destOrd="0" presId="urn:microsoft.com/office/officeart/2005/8/layout/process1"/>
    <dgm:cxn modelId="{13406F11-04E6-478D-8CE0-0ECCD36BCF81}" type="presParOf" srcId="{D466E537-7909-46D4-AE55-1DF608A03079}" destId="{1785F7C1-E7DC-4BA0-96A0-CCB2A9F709CB}" srcOrd="4" destOrd="0" presId="urn:microsoft.com/office/officeart/2005/8/layout/process1"/>
    <dgm:cxn modelId="{9B13CB72-9854-45E7-BE5F-A06186142496}" type="presParOf" srcId="{D466E537-7909-46D4-AE55-1DF608A03079}" destId="{CD7DA5B4-EBE9-41FE-A5B0-B412EDB63DA1}" srcOrd="5" destOrd="0" presId="urn:microsoft.com/office/officeart/2005/8/layout/process1"/>
    <dgm:cxn modelId="{FBE04C26-EFA8-4486-AFB9-B6379808BA9B}" type="presParOf" srcId="{CD7DA5B4-EBE9-41FE-A5B0-B412EDB63DA1}" destId="{386608DB-2CFD-4ABE-80AF-DD3EE6F5D5BC}" srcOrd="0" destOrd="0" presId="urn:microsoft.com/office/officeart/2005/8/layout/process1"/>
    <dgm:cxn modelId="{03972ADE-650A-4D7F-BEB0-19A13D1E9960}" type="presParOf" srcId="{D466E537-7909-46D4-AE55-1DF608A03079}" destId="{943626BE-DF62-4228-83AF-DB786C04F08F}" srcOrd="6" destOrd="0" presId="urn:microsoft.com/office/officeart/2005/8/layout/process1"/>
    <dgm:cxn modelId="{A94C91A2-FF78-43D2-AD29-DF521DF42860}" type="presParOf" srcId="{D466E537-7909-46D4-AE55-1DF608A03079}" destId="{BB772B2E-9485-48DD-A42A-A7078821CF27}" srcOrd="7" destOrd="0" presId="urn:microsoft.com/office/officeart/2005/8/layout/process1"/>
    <dgm:cxn modelId="{8BEB390F-FD35-492D-AF27-A68310F94D4A}" type="presParOf" srcId="{BB772B2E-9485-48DD-A42A-A7078821CF27}" destId="{3932E260-C5D9-4584-B212-C4617766A948}" srcOrd="0" destOrd="0" presId="urn:microsoft.com/office/officeart/2005/8/layout/process1"/>
    <dgm:cxn modelId="{85382146-D4F7-438E-9BB6-05D75FC51E51}" type="presParOf" srcId="{D466E537-7909-46D4-AE55-1DF608A03079}" destId="{A0A12C33-37BF-4298-9103-31F5563E3E78}" srcOrd="8" destOrd="0" presId="urn:microsoft.com/office/officeart/2005/8/layout/process1"/>
    <dgm:cxn modelId="{71E3F63A-26F5-42BD-9E40-C19AC086EEF0}" type="presParOf" srcId="{D466E537-7909-46D4-AE55-1DF608A03079}" destId="{893E8666-01F7-477E-B255-0C5964E2F0B2}" srcOrd="9" destOrd="0" presId="urn:microsoft.com/office/officeart/2005/8/layout/process1"/>
    <dgm:cxn modelId="{4773E2C8-7CB6-410A-8632-97C168C2A883}" type="presParOf" srcId="{893E8666-01F7-477E-B255-0C5964E2F0B2}" destId="{F25928D2-9C9A-4F9A-A412-DA6715BD6DAE}" srcOrd="0" destOrd="0" presId="urn:microsoft.com/office/officeart/2005/8/layout/process1"/>
    <dgm:cxn modelId="{61D26220-F2F5-4ED2-8291-8CB74A4E9523}" type="presParOf" srcId="{D466E537-7909-46D4-AE55-1DF608A03079}" destId="{F6915B22-E38B-416B-B78B-3F36DA394C94}"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0395AB-5973-45A8-A7E8-4D2D8F84BDAF}" type="doc">
      <dgm:prSet loTypeId="urn:microsoft.com/office/officeart/2005/8/layout/chevron2" loCatId="process" qsTypeId="urn:microsoft.com/office/officeart/2005/8/quickstyle/3d3" qsCatId="3D" csTypeId="urn:microsoft.com/office/officeart/2005/8/colors/colorful3" csCatId="colorful" phldr="1"/>
      <dgm:spPr/>
      <dgm:t>
        <a:bodyPr/>
        <a:lstStyle/>
        <a:p>
          <a:endParaRPr lang="en-US"/>
        </a:p>
      </dgm:t>
    </dgm:pt>
    <dgm:pt modelId="{7607CFAC-7D73-4C3A-837A-BFCAE10B5AD5}">
      <dgm:prSet phldrT="[Text]" custT="1"/>
      <dgm:spPr/>
      <dgm:t>
        <a:bodyPr/>
        <a:lstStyle/>
        <a:p>
          <a:pPr>
            <a:lnSpc>
              <a:spcPct val="100000"/>
            </a:lnSpc>
          </a:pPr>
          <a:r>
            <a:rPr lang="en-US" sz="900" dirty="0" smtClean="0">
              <a:latin typeface="Abadi" panose="020B0604020104020204"/>
            </a:rPr>
            <a:t>Data Preparation</a:t>
          </a:r>
          <a:endParaRPr lang="en-US" sz="900" dirty="0">
            <a:latin typeface="Abadi" panose="020B0604020104020204"/>
          </a:endParaRPr>
        </a:p>
      </dgm:t>
    </dgm:pt>
    <dgm:pt modelId="{08BA95A5-24E6-4A33-8FFF-9FBA39A1C862}" type="parTrans" cxnId="{19222CE0-EE8C-4B98-AE18-26348E12CC3F}">
      <dgm:prSet/>
      <dgm:spPr/>
      <dgm:t>
        <a:bodyPr/>
        <a:lstStyle/>
        <a:p>
          <a:endParaRPr lang="en-US"/>
        </a:p>
      </dgm:t>
    </dgm:pt>
    <dgm:pt modelId="{A1AE38AD-680A-4D88-A1C8-959CB6C66646}" type="sibTrans" cxnId="{19222CE0-EE8C-4B98-AE18-26348E12CC3F}">
      <dgm:prSet/>
      <dgm:spPr/>
      <dgm:t>
        <a:bodyPr/>
        <a:lstStyle/>
        <a:p>
          <a:endParaRPr lang="en-US"/>
        </a:p>
      </dgm:t>
    </dgm:pt>
    <dgm:pt modelId="{272790FC-64C8-46F8-B28A-2E9ACF910496}">
      <dgm:prSet phldrT="[Text]" custT="1"/>
      <dgm:spPr/>
      <dgm:t>
        <a:bodyPr/>
        <a:lstStyle/>
        <a:p>
          <a:pPr>
            <a:lnSpc>
              <a:spcPct val="100000"/>
            </a:lnSpc>
          </a:pPr>
          <a:r>
            <a:rPr lang="en-US" sz="900" dirty="0" smtClean="0">
              <a:latin typeface="Abadi" panose="020B0604020104020204"/>
            </a:rPr>
            <a:t>Load and clean data</a:t>
          </a:r>
          <a:endParaRPr lang="en-US" sz="900" dirty="0">
            <a:latin typeface="Abadi" panose="020B0604020104020204"/>
          </a:endParaRPr>
        </a:p>
      </dgm:t>
    </dgm:pt>
    <dgm:pt modelId="{C103CB45-B9DD-471F-9F89-B3C055801982}" type="parTrans" cxnId="{871C77AE-4D33-42BD-8F3C-4C10950CB08E}">
      <dgm:prSet/>
      <dgm:spPr/>
      <dgm:t>
        <a:bodyPr/>
        <a:lstStyle/>
        <a:p>
          <a:endParaRPr lang="en-US"/>
        </a:p>
      </dgm:t>
    </dgm:pt>
    <dgm:pt modelId="{6DB856FA-9157-4A8D-A083-9868CD8578FB}" type="sibTrans" cxnId="{871C77AE-4D33-42BD-8F3C-4C10950CB08E}">
      <dgm:prSet/>
      <dgm:spPr/>
      <dgm:t>
        <a:bodyPr/>
        <a:lstStyle/>
        <a:p>
          <a:endParaRPr lang="en-US"/>
        </a:p>
      </dgm:t>
    </dgm:pt>
    <dgm:pt modelId="{23C7092C-CA7D-4F29-AD40-1DEFF8E3CE07}">
      <dgm:prSet phldrT="[Text]" custT="1"/>
      <dgm:spPr/>
      <dgm:t>
        <a:bodyPr/>
        <a:lstStyle/>
        <a:p>
          <a:pPr>
            <a:lnSpc>
              <a:spcPct val="100000"/>
            </a:lnSpc>
          </a:pPr>
          <a:r>
            <a:rPr lang="en-US" sz="900" dirty="0" smtClean="0">
              <a:latin typeface="Abadi" panose="020B0604020104020204"/>
            </a:rPr>
            <a:t>Split data into training and testing set</a:t>
          </a:r>
          <a:endParaRPr lang="en-US" sz="900" dirty="0">
            <a:latin typeface="Abadi" panose="020B0604020104020204"/>
          </a:endParaRPr>
        </a:p>
      </dgm:t>
    </dgm:pt>
    <dgm:pt modelId="{E744594D-F436-4A85-97E6-81CD00B86507}" type="parTrans" cxnId="{47F3692F-3183-4A09-ACD0-E90573845ECF}">
      <dgm:prSet/>
      <dgm:spPr/>
      <dgm:t>
        <a:bodyPr/>
        <a:lstStyle/>
        <a:p>
          <a:endParaRPr lang="en-US"/>
        </a:p>
      </dgm:t>
    </dgm:pt>
    <dgm:pt modelId="{A7751089-41EE-434F-B28D-A7718A9120FE}" type="sibTrans" cxnId="{47F3692F-3183-4A09-ACD0-E90573845ECF}">
      <dgm:prSet/>
      <dgm:spPr/>
      <dgm:t>
        <a:bodyPr/>
        <a:lstStyle/>
        <a:p>
          <a:endParaRPr lang="en-US"/>
        </a:p>
      </dgm:t>
    </dgm:pt>
    <dgm:pt modelId="{9A03F9A7-EAB6-44A3-8BDF-A8F5683AE2C0}">
      <dgm:prSet phldrT="[Text]" custT="1"/>
      <dgm:spPr/>
      <dgm:t>
        <a:bodyPr/>
        <a:lstStyle/>
        <a:p>
          <a:pPr>
            <a:lnSpc>
              <a:spcPct val="100000"/>
            </a:lnSpc>
          </a:pPr>
          <a:r>
            <a:rPr lang="en-US" sz="900" dirty="0" smtClean="0">
              <a:latin typeface="Abadi" panose="020B0604020104020204"/>
            </a:rPr>
            <a:t>Model Selection</a:t>
          </a:r>
          <a:endParaRPr lang="en-US" sz="900" dirty="0">
            <a:latin typeface="Abadi" panose="020B0604020104020204"/>
          </a:endParaRPr>
        </a:p>
      </dgm:t>
    </dgm:pt>
    <dgm:pt modelId="{29CCD8A1-B4A7-4EEE-9FF9-86CCDF29BC44}" type="parTrans" cxnId="{CBA75323-0BAE-43A0-95EF-E6F22523B319}">
      <dgm:prSet/>
      <dgm:spPr/>
      <dgm:t>
        <a:bodyPr/>
        <a:lstStyle/>
        <a:p>
          <a:endParaRPr lang="en-US"/>
        </a:p>
      </dgm:t>
    </dgm:pt>
    <dgm:pt modelId="{B353DB47-CC18-4DAE-9724-DED240656EB3}" type="sibTrans" cxnId="{CBA75323-0BAE-43A0-95EF-E6F22523B319}">
      <dgm:prSet/>
      <dgm:spPr/>
      <dgm:t>
        <a:bodyPr/>
        <a:lstStyle/>
        <a:p>
          <a:endParaRPr lang="en-US"/>
        </a:p>
      </dgm:t>
    </dgm:pt>
    <dgm:pt modelId="{F851D83E-7CF1-402E-A8B2-31FB943133B2}">
      <dgm:prSet phldrT="[Text]" custT="1"/>
      <dgm:spPr/>
      <dgm:t>
        <a:bodyPr/>
        <a:lstStyle/>
        <a:p>
          <a:pPr>
            <a:lnSpc>
              <a:spcPct val="100000"/>
            </a:lnSpc>
          </a:pPr>
          <a:r>
            <a:rPr lang="en-US" sz="900" dirty="0" smtClean="0">
              <a:latin typeface="Abadi" panose="020B0604020104020204"/>
            </a:rPr>
            <a:t>Logistic Regression</a:t>
          </a:r>
          <a:endParaRPr lang="en-US" sz="900" dirty="0">
            <a:latin typeface="Abadi" panose="020B0604020104020204"/>
          </a:endParaRPr>
        </a:p>
      </dgm:t>
    </dgm:pt>
    <dgm:pt modelId="{6263B501-DBDD-4771-B8F7-771AEABFFBC9}" type="parTrans" cxnId="{D31FC0BA-7E07-4C00-96D2-A4CB50D57E22}">
      <dgm:prSet/>
      <dgm:spPr/>
      <dgm:t>
        <a:bodyPr/>
        <a:lstStyle/>
        <a:p>
          <a:endParaRPr lang="en-US"/>
        </a:p>
      </dgm:t>
    </dgm:pt>
    <dgm:pt modelId="{A5CBD604-4C04-4FB7-A107-331A2A5FD176}" type="sibTrans" cxnId="{D31FC0BA-7E07-4C00-96D2-A4CB50D57E22}">
      <dgm:prSet/>
      <dgm:spPr/>
      <dgm:t>
        <a:bodyPr/>
        <a:lstStyle/>
        <a:p>
          <a:endParaRPr lang="en-US"/>
        </a:p>
      </dgm:t>
    </dgm:pt>
    <dgm:pt modelId="{BB928D2F-32F7-40D2-82BD-D8E4056D109D}">
      <dgm:prSet phldrT="[Text]" custT="1"/>
      <dgm:spPr/>
      <dgm:t>
        <a:bodyPr/>
        <a:lstStyle/>
        <a:p>
          <a:pPr>
            <a:lnSpc>
              <a:spcPct val="100000"/>
            </a:lnSpc>
          </a:pPr>
          <a:r>
            <a:rPr lang="en-US" sz="900" dirty="0" smtClean="0">
              <a:latin typeface="Abadi" panose="020B0604020104020204"/>
            </a:rPr>
            <a:t>SVM</a:t>
          </a:r>
          <a:endParaRPr lang="en-US" sz="900" dirty="0">
            <a:latin typeface="Abadi" panose="020B0604020104020204"/>
          </a:endParaRPr>
        </a:p>
      </dgm:t>
    </dgm:pt>
    <dgm:pt modelId="{921087D0-1B4A-4785-8976-5CB656807A2D}" type="parTrans" cxnId="{C48DAD1F-F2F0-4276-96F8-593A57D58941}">
      <dgm:prSet/>
      <dgm:spPr/>
      <dgm:t>
        <a:bodyPr/>
        <a:lstStyle/>
        <a:p>
          <a:endParaRPr lang="en-US"/>
        </a:p>
      </dgm:t>
    </dgm:pt>
    <dgm:pt modelId="{353D063E-426E-4688-8012-E6B92D8825A8}" type="sibTrans" cxnId="{C48DAD1F-F2F0-4276-96F8-593A57D58941}">
      <dgm:prSet/>
      <dgm:spPr/>
      <dgm:t>
        <a:bodyPr/>
        <a:lstStyle/>
        <a:p>
          <a:endParaRPr lang="en-US"/>
        </a:p>
      </dgm:t>
    </dgm:pt>
    <dgm:pt modelId="{E497F6E2-927B-4BF2-9687-1FA8F9413C0F}">
      <dgm:prSet phldrT="[Text]" custT="1"/>
      <dgm:spPr/>
      <dgm:t>
        <a:bodyPr/>
        <a:lstStyle/>
        <a:p>
          <a:pPr>
            <a:lnSpc>
              <a:spcPct val="100000"/>
            </a:lnSpc>
          </a:pPr>
          <a:r>
            <a:rPr lang="en-US" sz="900" dirty="0" smtClean="0">
              <a:latin typeface="Abadi" panose="020B0604020104020204"/>
            </a:rPr>
            <a:t>Initial Training and Evaluation</a:t>
          </a:r>
          <a:endParaRPr lang="en-US" sz="900" dirty="0">
            <a:latin typeface="Abadi" panose="020B0604020104020204"/>
          </a:endParaRPr>
        </a:p>
      </dgm:t>
    </dgm:pt>
    <dgm:pt modelId="{F38E64A9-2D3D-4A06-B3A3-B008ADEF679B}" type="parTrans" cxnId="{D9C1E4D9-35E8-4C5B-932B-137D0913B3C5}">
      <dgm:prSet/>
      <dgm:spPr/>
      <dgm:t>
        <a:bodyPr/>
        <a:lstStyle/>
        <a:p>
          <a:endParaRPr lang="en-US"/>
        </a:p>
      </dgm:t>
    </dgm:pt>
    <dgm:pt modelId="{1E1DDBB3-97C6-4DC0-8A0C-91764EB12BAC}" type="sibTrans" cxnId="{D9C1E4D9-35E8-4C5B-932B-137D0913B3C5}">
      <dgm:prSet/>
      <dgm:spPr/>
      <dgm:t>
        <a:bodyPr/>
        <a:lstStyle/>
        <a:p>
          <a:endParaRPr lang="en-US"/>
        </a:p>
      </dgm:t>
    </dgm:pt>
    <dgm:pt modelId="{9A4ED703-1FDB-4A8A-AD32-0361CFB0926C}">
      <dgm:prSet phldrT="[Text]" custT="1"/>
      <dgm:spPr/>
      <dgm:t>
        <a:bodyPr/>
        <a:lstStyle/>
        <a:p>
          <a:pPr>
            <a:lnSpc>
              <a:spcPct val="100000"/>
            </a:lnSpc>
          </a:pPr>
          <a:r>
            <a:rPr lang="en-US" sz="900" dirty="0" smtClean="0">
              <a:latin typeface="Abadi" panose="020B0604020104020204"/>
            </a:rPr>
            <a:t>Calculate accuracy, precision, F1 score, ROC AUC</a:t>
          </a:r>
          <a:endParaRPr lang="en-US" sz="900" dirty="0">
            <a:latin typeface="Abadi" panose="020B0604020104020204"/>
          </a:endParaRPr>
        </a:p>
      </dgm:t>
    </dgm:pt>
    <dgm:pt modelId="{501A634E-0922-4455-96F6-8AD24DFF9302}" type="parTrans" cxnId="{0A11978C-9017-46B2-8402-17F6B0129571}">
      <dgm:prSet/>
      <dgm:spPr/>
      <dgm:t>
        <a:bodyPr/>
        <a:lstStyle/>
        <a:p>
          <a:endParaRPr lang="en-US"/>
        </a:p>
      </dgm:t>
    </dgm:pt>
    <dgm:pt modelId="{B74AD78C-DAB0-429D-921D-9698B6924C8B}" type="sibTrans" cxnId="{0A11978C-9017-46B2-8402-17F6B0129571}">
      <dgm:prSet/>
      <dgm:spPr/>
      <dgm:t>
        <a:bodyPr/>
        <a:lstStyle/>
        <a:p>
          <a:endParaRPr lang="en-US"/>
        </a:p>
      </dgm:t>
    </dgm:pt>
    <dgm:pt modelId="{9DAFA437-6BEC-434A-8C30-08CA1D6244FA}">
      <dgm:prSet phldrT="[Text]" custT="1"/>
      <dgm:spPr/>
      <dgm:t>
        <a:bodyPr/>
        <a:lstStyle/>
        <a:p>
          <a:pPr>
            <a:lnSpc>
              <a:spcPct val="100000"/>
            </a:lnSpc>
          </a:pPr>
          <a:r>
            <a:rPr lang="en-US" sz="900" dirty="0" smtClean="0">
              <a:latin typeface="Abadi" panose="020B0604020104020204"/>
            </a:rPr>
            <a:t>Decision Tree</a:t>
          </a:r>
          <a:endParaRPr lang="en-US" sz="900" dirty="0">
            <a:latin typeface="Abadi" panose="020B0604020104020204"/>
          </a:endParaRPr>
        </a:p>
      </dgm:t>
    </dgm:pt>
    <dgm:pt modelId="{D48BB473-A874-47A0-AB96-3D63EBCE8511}" type="parTrans" cxnId="{94FBCDB9-8CC1-476A-8F3B-3B9D34C1DA35}">
      <dgm:prSet/>
      <dgm:spPr/>
      <dgm:t>
        <a:bodyPr/>
        <a:lstStyle/>
        <a:p>
          <a:endParaRPr lang="en-US"/>
        </a:p>
      </dgm:t>
    </dgm:pt>
    <dgm:pt modelId="{955B57BC-2F9E-43F4-8E1F-E08CC43DBF84}" type="sibTrans" cxnId="{94FBCDB9-8CC1-476A-8F3B-3B9D34C1DA35}">
      <dgm:prSet/>
      <dgm:spPr/>
      <dgm:t>
        <a:bodyPr/>
        <a:lstStyle/>
        <a:p>
          <a:endParaRPr lang="en-US"/>
        </a:p>
      </dgm:t>
    </dgm:pt>
    <dgm:pt modelId="{F3515BC2-4B73-433E-8C71-82712825578C}">
      <dgm:prSet phldrT="[Text]" custT="1"/>
      <dgm:spPr/>
      <dgm:t>
        <a:bodyPr/>
        <a:lstStyle/>
        <a:p>
          <a:pPr>
            <a:lnSpc>
              <a:spcPct val="100000"/>
            </a:lnSpc>
          </a:pPr>
          <a:r>
            <a:rPr lang="en-US" sz="900" dirty="0" smtClean="0">
              <a:latin typeface="Abadi" panose="020B0604020104020204"/>
            </a:rPr>
            <a:t>KNN</a:t>
          </a:r>
          <a:endParaRPr lang="en-US" sz="900" dirty="0">
            <a:latin typeface="Abadi" panose="020B0604020104020204"/>
          </a:endParaRPr>
        </a:p>
      </dgm:t>
    </dgm:pt>
    <dgm:pt modelId="{69C6D939-3026-4C15-9535-160358C9F7E9}" type="parTrans" cxnId="{A14A52C3-B7D0-4CC9-93D4-58591B27E859}">
      <dgm:prSet/>
      <dgm:spPr/>
      <dgm:t>
        <a:bodyPr/>
        <a:lstStyle/>
        <a:p>
          <a:endParaRPr lang="en-US"/>
        </a:p>
      </dgm:t>
    </dgm:pt>
    <dgm:pt modelId="{41AF69F6-FF40-4E22-8A8E-8A85E50F505C}" type="sibTrans" cxnId="{A14A52C3-B7D0-4CC9-93D4-58591B27E859}">
      <dgm:prSet/>
      <dgm:spPr/>
      <dgm:t>
        <a:bodyPr/>
        <a:lstStyle/>
        <a:p>
          <a:endParaRPr lang="en-US"/>
        </a:p>
      </dgm:t>
    </dgm:pt>
    <dgm:pt modelId="{B44D43BA-5486-46EE-8C5D-534B47E9843C}">
      <dgm:prSet phldrT="[Text]" custT="1"/>
      <dgm:spPr/>
      <dgm:t>
        <a:bodyPr/>
        <a:lstStyle/>
        <a:p>
          <a:pPr>
            <a:lnSpc>
              <a:spcPct val="100000"/>
            </a:lnSpc>
          </a:pPr>
          <a:r>
            <a:rPr lang="en-US" sz="900" dirty="0" smtClean="0">
              <a:latin typeface="Abadi" panose="020B0604020104020204"/>
            </a:rPr>
            <a:t>Comprehensive Evaluation</a:t>
          </a:r>
          <a:endParaRPr lang="en-US" sz="900" dirty="0">
            <a:latin typeface="Abadi" panose="020B0604020104020204"/>
          </a:endParaRPr>
        </a:p>
      </dgm:t>
    </dgm:pt>
    <dgm:pt modelId="{5DBC0B30-45A9-4CC0-92CB-DEBE86F17563}" type="parTrans" cxnId="{E286972A-E5C4-4E79-835B-09A40E1ABC59}">
      <dgm:prSet/>
      <dgm:spPr/>
      <dgm:t>
        <a:bodyPr/>
        <a:lstStyle/>
        <a:p>
          <a:endParaRPr lang="en-US"/>
        </a:p>
      </dgm:t>
    </dgm:pt>
    <dgm:pt modelId="{C7A6B92C-CA06-48B0-BF76-189430782402}" type="sibTrans" cxnId="{E286972A-E5C4-4E79-835B-09A40E1ABC59}">
      <dgm:prSet/>
      <dgm:spPr/>
      <dgm:t>
        <a:bodyPr/>
        <a:lstStyle/>
        <a:p>
          <a:endParaRPr lang="en-US"/>
        </a:p>
      </dgm:t>
    </dgm:pt>
    <dgm:pt modelId="{C3DFD4DB-7777-4410-95D5-1532320D66BB}">
      <dgm:prSet phldrT="[Text]" custT="1"/>
      <dgm:spPr/>
      <dgm:t>
        <a:bodyPr/>
        <a:lstStyle/>
        <a:p>
          <a:pPr>
            <a:lnSpc>
              <a:spcPct val="100000"/>
            </a:lnSpc>
          </a:pPr>
          <a:r>
            <a:rPr lang="en-US" sz="900" dirty="0" smtClean="0">
              <a:latin typeface="Abadi" panose="020B0604020104020204"/>
            </a:rPr>
            <a:t>Train models with </a:t>
          </a:r>
          <a:r>
            <a:rPr lang="en-US" sz="900" dirty="0" err="1" smtClean="0">
              <a:latin typeface="Abadi" panose="020B0604020104020204"/>
            </a:rPr>
            <a:t>GridSearchCV</a:t>
          </a:r>
          <a:r>
            <a:rPr lang="en-US" sz="900" dirty="0" smtClean="0">
              <a:latin typeface="Abadi" panose="020B0604020104020204"/>
            </a:rPr>
            <a:t> for </a:t>
          </a:r>
          <a:r>
            <a:rPr lang="en-US" sz="900" dirty="0" err="1" smtClean="0">
              <a:latin typeface="Abadi" panose="020B0604020104020204"/>
            </a:rPr>
            <a:t>hyperparameter</a:t>
          </a:r>
          <a:r>
            <a:rPr lang="en-US" sz="900" dirty="0" smtClean="0">
              <a:latin typeface="Abadi" panose="020B0604020104020204"/>
            </a:rPr>
            <a:t> optimization</a:t>
          </a:r>
          <a:endParaRPr lang="en-US" sz="900" dirty="0">
            <a:latin typeface="Abadi" panose="020B0604020104020204"/>
          </a:endParaRPr>
        </a:p>
      </dgm:t>
    </dgm:pt>
    <dgm:pt modelId="{C17FBD7E-3351-4500-92F8-E4ADB4E41700}" type="parTrans" cxnId="{371237AD-A4AC-4505-AA83-A4383FBE4663}">
      <dgm:prSet/>
      <dgm:spPr/>
      <dgm:t>
        <a:bodyPr/>
        <a:lstStyle/>
        <a:p>
          <a:endParaRPr lang="en-US"/>
        </a:p>
      </dgm:t>
    </dgm:pt>
    <dgm:pt modelId="{C9D2B80A-7AA6-4B4B-8B24-C29F9DCFF4C9}" type="sibTrans" cxnId="{371237AD-A4AC-4505-AA83-A4383FBE4663}">
      <dgm:prSet/>
      <dgm:spPr/>
      <dgm:t>
        <a:bodyPr/>
        <a:lstStyle/>
        <a:p>
          <a:endParaRPr lang="en-US"/>
        </a:p>
      </dgm:t>
    </dgm:pt>
    <dgm:pt modelId="{1730AD39-3B20-4E3E-88F6-D39CB6FE47E1}">
      <dgm:prSet phldrT="[Text]" custT="1"/>
      <dgm:spPr/>
      <dgm:t>
        <a:bodyPr/>
        <a:lstStyle/>
        <a:p>
          <a:pPr>
            <a:lnSpc>
              <a:spcPct val="100000"/>
            </a:lnSpc>
          </a:pPr>
          <a:r>
            <a:rPr lang="en-US" sz="900" dirty="0" smtClean="0">
              <a:latin typeface="Abadi" panose="020B0604020104020204"/>
            </a:rPr>
            <a:t>Select best </a:t>
          </a:r>
          <a:r>
            <a:rPr lang="en-US" sz="900" dirty="0" err="1" smtClean="0">
              <a:latin typeface="Abadi" panose="020B0604020104020204"/>
            </a:rPr>
            <a:t>hyperparameters</a:t>
          </a:r>
          <a:endParaRPr lang="en-US" sz="900" dirty="0">
            <a:latin typeface="Abadi" panose="020B0604020104020204"/>
          </a:endParaRPr>
        </a:p>
      </dgm:t>
    </dgm:pt>
    <dgm:pt modelId="{41E75530-5CD6-43D9-B3F0-AD2C7E4FB270}" type="parTrans" cxnId="{DF2AA808-FD17-4542-AA8B-2B9957AEF23C}">
      <dgm:prSet/>
      <dgm:spPr/>
      <dgm:t>
        <a:bodyPr/>
        <a:lstStyle/>
        <a:p>
          <a:endParaRPr lang="en-US"/>
        </a:p>
      </dgm:t>
    </dgm:pt>
    <dgm:pt modelId="{F20C5B3D-9DAD-4145-9CE1-97F325E471F6}" type="sibTrans" cxnId="{DF2AA808-FD17-4542-AA8B-2B9957AEF23C}">
      <dgm:prSet/>
      <dgm:spPr/>
      <dgm:t>
        <a:bodyPr/>
        <a:lstStyle/>
        <a:p>
          <a:endParaRPr lang="en-US"/>
        </a:p>
      </dgm:t>
    </dgm:pt>
    <dgm:pt modelId="{E02EF010-A00D-4818-A07A-CF160534E4ED}">
      <dgm:prSet phldrT="[Text]" custT="1"/>
      <dgm:spPr/>
      <dgm:t>
        <a:bodyPr/>
        <a:lstStyle/>
        <a:p>
          <a:pPr>
            <a:lnSpc>
              <a:spcPct val="100000"/>
            </a:lnSpc>
          </a:pPr>
          <a:r>
            <a:rPr lang="en-US" sz="900" dirty="0" smtClean="0">
              <a:latin typeface="Abadi" panose="020B0604020104020204"/>
            </a:rPr>
            <a:t>Apply cross-validation</a:t>
          </a:r>
          <a:endParaRPr lang="en-US" sz="900" dirty="0">
            <a:latin typeface="Abadi" panose="020B0604020104020204"/>
          </a:endParaRPr>
        </a:p>
      </dgm:t>
    </dgm:pt>
    <dgm:pt modelId="{2A6DB42A-F0C8-4E74-B853-042BB4461947}" type="parTrans" cxnId="{CC306EF8-B245-48B2-B3C6-453FD4351829}">
      <dgm:prSet/>
      <dgm:spPr/>
      <dgm:t>
        <a:bodyPr/>
        <a:lstStyle/>
        <a:p>
          <a:endParaRPr lang="en-US"/>
        </a:p>
      </dgm:t>
    </dgm:pt>
    <dgm:pt modelId="{FEC3D354-2720-4244-A62A-ED5C7B4A1592}" type="sibTrans" cxnId="{CC306EF8-B245-48B2-B3C6-453FD4351829}">
      <dgm:prSet/>
      <dgm:spPr/>
      <dgm:t>
        <a:bodyPr/>
        <a:lstStyle/>
        <a:p>
          <a:endParaRPr lang="en-US"/>
        </a:p>
      </dgm:t>
    </dgm:pt>
    <dgm:pt modelId="{94E436D0-5998-484E-B8A1-8926923517BD}">
      <dgm:prSet phldrT="[Text]" custT="1"/>
      <dgm:spPr/>
      <dgm:t>
        <a:bodyPr/>
        <a:lstStyle/>
        <a:p>
          <a:pPr>
            <a:lnSpc>
              <a:spcPct val="100000"/>
            </a:lnSpc>
          </a:pPr>
          <a:r>
            <a:rPr lang="en-US" sz="900" dirty="0" smtClean="0">
              <a:latin typeface="Abadi" panose="020B0604020104020204"/>
            </a:rPr>
            <a:t>Compare evaluation metrics</a:t>
          </a:r>
          <a:endParaRPr lang="en-US" sz="900" dirty="0">
            <a:latin typeface="Abadi" panose="020B0604020104020204"/>
          </a:endParaRPr>
        </a:p>
      </dgm:t>
    </dgm:pt>
    <dgm:pt modelId="{50EA0EEF-9D0F-42F0-AC40-CFFD341351E6}" type="parTrans" cxnId="{16D9C75E-C3D4-49AD-9F11-8135835F2CB2}">
      <dgm:prSet/>
      <dgm:spPr/>
      <dgm:t>
        <a:bodyPr/>
        <a:lstStyle/>
        <a:p>
          <a:endParaRPr lang="en-US"/>
        </a:p>
      </dgm:t>
    </dgm:pt>
    <dgm:pt modelId="{C72A3BEF-FF96-4D63-A6DC-9F8D17A93B57}" type="sibTrans" cxnId="{16D9C75E-C3D4-49AD-9F11-8135835F2CB2}">
      <dgm:prSet/>
      <dgm:spPr/>
      <dgm:t>
        <a:bodyPr/>
        <a:lstStyle/>
        <a:p>
          <a:endParaRPr lang="en-US"/>
        </a:p>
      </dgm:t>
    </dgm:pt>
    <dgm:pt modelId="{9F6508FE-5F0A-4EDE-802C-1551689FEBB0}">
      <dgm:prSet phldrT="[Text]" custT="1"/>
      <dgm:spPr/>
      <dgm:t>
        <a:bodyPr/>
        <a:lstStyle/>
        <a:p>
          <a:pPr>
            <a:lnSpc>
              <a:spcPct val="100000"/>
            </a:lnSpc>
          </a:pPr>
          <a:r>
            <a:rPr lang="en-US" sz="900" dirty="0" smtClean="0">
              <a:latin typeface="Abadi" panose="020B0604020104020204"/>
            </a:rPr>
            <a:t>Generate confusion matrices</a:t>
          </a:r>
          <a:endParaRPr lang="en-US" sz="900" dirty="0">
            <a:latin typeface="Abadi" panose="020B0604020104020204"/>
          </a:endParaRPr>
        </a:p>
      </dgm:t>
    </dgm:pt>
    <dgm:pt modelId="{6F96ED98-122C-44D2-B87C-DF904466D407}" type="parTrans" cxnId="{E0630FC4-287A-4B9B-935A-DAA0EE2C626F}">
      <dgm:prSet/>
      <dgm:spPr/>
      <dgm:t>
        <a:bodyPr/>
        <a:lstStyle/>
        <a:p>
          <a:endParaRPr lang="en-US"/>
        </a:p>
      </dgm:t>
    </dgm:pt>
    <dgm:pt modelId="{C5528A67-33C8-4783-BB4E-42D5995C7BDD}" type="sibTrans" cxnId="{E0630FC4-287A-4B9B-935A-DAA0EE2C626F}">
      <dgm:prSet/>
      <dgm:spPr/>
      <dgm:t>
        <a:bodyPr/>
        <a:lstStyle/>
        <a:p>
          <a:endParaRPr lang="en-US"/>
        </a:p>
      </dgm:t>
    </dgm:pt>
    <dgm:pt modelId="{C68278F4-9DE3-4178-BF0F-CF2AC31F1F77}">
      <dgm:prSet phldrT="[Text]" custT="1"/>
      <dgm:spPr/>
      <dgm:t>
        <a:bodyPr/>
        <a:lstStyle/>
        <a:p>
          <a:pPr>
            <a:lnSpc>
              <a:spcPct val="100000"/>
            </a:lnSpc>
          </a:pPr>
          <a:r>
            <a:rPr lang="en-US" sz="900" dirty="0" smtClean="0">
              <a:latin typeface="Abadi" panose="020B0604020104020204"/>
            </a:rPr>
            <a:t>Visualize performance in bar chart</a:t>
          </a:r>
          <a:endParaRPr lang="en-US" sz="900" dirty="0">
            <a:latin typeface="Abadi" panose="020B0604020104020204"/>
          </a:endParaRPr>
        </a:p>
      </dgm:t>
    </dgm:pt>
    <dgm:pt modelId="{89D772EE-B6A1-45D3-A0A7-C91DF4EED3D6}" type="parTrans" cxnId="{5D75A576-65DE-4B2E-8B84-B9AB528B4309}">
      <dgm:prSet/>
      <dgm:spPr/>
      <dgm:t>
        <a:bodyPr/>
        <a:lstStyle/>
        <a:p>
          <a:endParaRPr lang="en-US"/>
        </a:p>
      </dgm:t>
    </dgm:pt>
    <dgm:pt modelId="{07538190-7EA6-4E53-A568-A20E3EA506DA}" type="sibTrans" cxnId="{5D75A576-65DE-4B2E-8B84-B9AB528B4309}">
      <dgm:prSet/>
      <dgm:spPr/>
      <dgm:t>
        <a:bodyPr/>
        <a:lstStyle/>
        <a:p>
          <a:endParaRPr lang="en-US"/>
        </a:p>
      </dgm:t>
    </dgm:pt>
    <dgm:pt modelId="{41F472AC-3CC3-4809-BD06-1B3E831A38DD}">
      <dgm:prSet phldrT="[Text]" custT="1"/>
      <dgm:spPr/>
      <dgm:t>
        <a:bodyPr/>
        <a:lstStyle/>
        <a:p>
          <a:pPr>
            <a:lnSpc>
              <a:spcPct val="100000"/>
            </a:lnSpc>
          </a:pPr>
          <a:r>
            <a:rPr lang="en-US" sz="900" dirty="0" smtClean="0">
              <a:latin typeface="Abadi" panose="020B0604020104020204"/>
            </a:rPr>
            <a:t>Best Model Selection</a:t>
          </a:r>
          <a:endParaRPr lang="en-US" sz="900" dirty="0">
            <a:latin typeface="Abadi" panose="020B0604020104020204"/>
          </a:endParaRPr>
        </a:p>
      </dgm:t>
    </dgm:pt>
    <dgm:pt modelId="{732C975B-BAC6-4293-9A92-CB125CDF46E3}" type="parTrans" cxnId="{D73A0E89-3946-4072-AA9F-74EF5DA6BBBB}">
      <dgm:prSet/>
      <dgm:spPr/>
      <dgm:t>
        <a:bodyPr/>
        <a:lstStyle/>
        <a:p>
          <a:endParaRPr lang="en-US"/>
        </a:p>
      </dgm:t>
    </dgm:pt>
    <dgm:pt modelId="{B3AA84ED-74B2-4000-9DB4-CA2DFE835286}" type="sibTrans" cxnId="{D73A0E89-3946-4072-AA9F-74EF5DA6BBBB}">
      <dgm:prSet/>
      <dgm:spPr/>
      <dgm:t>
        <a:bodyPr/>
        <a:lstStyle/>
        <a:p>
          <a:endParaRPr lang="en-US"/>
        </a:p>
      </dgm:t>
    </dgm:pt>
    <dgm:pt modelId="{EA5E6A6D-6D24-4EAF-876C-4984B14FBFC5}">
      <dgm:prSet phldrT="[Text]" custT="1"/>
      <dgm:spPr/>
      <dgm:t>
        <a:bodyPr/>
        <a:lstStyle/>
        <a:p>
          <a:pPr>
            <a:lnSpc>
              <a:spcPct val="100000"/>
            </a:lnSpc>
          </a:pPr>
          <a:r>
            <a:rPr lang="en-US" sz="900" dirty="0" smtClean="0">
              <a:latin typeface="Abadi" panose="020B0604020104020204"/>
            </a:rPr>
            <a:t>Identify KNN as best performing model</a:t>
          </a:r>
          <a:endParaRPr lang="en-US" sz="900" dirty="0">
            <a:latin typeface="Abadi" panose="020B0604020104020204"/>
          </a:endParaRPr>
        </a:p>
      </dgm:t>
    </dgm:pt>
    <dgm:pt modelId="{A6CC2A1F-F4E6-46C8-A0C4-FFE43B508373}" type="parTrans" cxnId="{5AC46EDA-2F36-4CB1-9102-0FD5BE078315}">
      <dgm:prSet/>
      <dgm:spPr/>
      <dgm:t>
        <a:bodyPr/>
        <a:lstStyle/>
        <a:p>
          <a:endParaRPr lang="en-US"/>
        </a:p>
      </dgm:t>
    </dgm:pt>
    <dgm:pt modelId="{269DE24D-A4A8-436F-A031-4E80E2B4924A}" type="sibTrans" cxnId="{5AC46EDA-2F36-4CB1-9102-0FD5BE078315}">
      <dgm:prSet/>
      <dgm:spPr/>
      <dgm:t>
        <a:bodyPr/>
        <a:lstStyle/>
        <a:p>
          <a:endParaRPr lang="en-US"/>
        </a:p>
      </dgm:t>
    </dgm:pt>
    <dgm:pt modelId="{D400FDD3-34A7-4680-998B-ADFCFB802201}" type="pres">
      <dgm:prSet presAssocID="{030395AB-5973-45A8-A7E8-4D2D8F84BDAF}" presName="linearFlow" presStyleCnt="0">
        <dgm:presLayoutVars>
          <dgm:dir/>
          <dgm:animLvl val="lvl"/>
          <dgm:resizeHandles val="exact"/>
        </dgm:presLayoutVars>
      </dgm:prSet>
      <dgm:spPr/>
      <dgm:t>
        <a:bodyPr/>
        <a:lstStyle/>
        <a:p>
          <a:endParaRPr lang="en-US"/>
        </a:p>
      </dgm:t>
    </dgm:pt>
    <dgm:pt modelId="{6672C4A9-F220-4656-B1CF-2F718F778F75}" type="pres">
      <dgm:prSet presAssocID="{7607CFAC-7D73-4C3A-837A-BFCAE10B5AD5}" presName="composite" presStyleCnt="0"/>
      <dgm:spPr/>
    </dgm:pt>
    <dgm:pt modelId="{3F40FE0B-51A5-4B11-8AC6-132DDB1D0A89}" type="pres">
      <dgm:prSet presAssocID="{7607CFAC-7D73-4C3A-837A-BFCAE10B5AD5}" presName="parentText" presStyleLbl="alignNode1" presStyleIdx="0" presStyleCnt="5">
        <dgm:presLayoutVars>
          <dgm:chMax val="1"/>
          <dgm:bulletEnabled val="1"/>
        </dgm:presLayoutVars>
      </dgm:prSet>
      <dgm:spPr/>
      <dgm:t>
        <a:bodyPr/>
        <a:lstStyle/>
        <a:p>
          <a:endParaRPr lang="en-US"/>
        </a:p>
      </dgm:t>
    </dgm:pt>
    <dgm:pt modelId="{C4BE049B-F821-4726-AAA9-00DEC1A189D9}" type="pres">
      <dgm:prSet presAssocID="{7607CFAC-7D73-4C3A-837A-BFCAE10B5AD5}" presName="descendantText" presStyleLbl="alignAcc1" presStyleIdx="0" presStyleCnt="5">
        <dgm:presLayoutVars>
          <dgm:bulletEnabled val="1"/>
        </dgm:presLayoutVars>
      </dgm:prSet>
      <dgm:spPr/>
      <dgm:t>
        <a:bodyPr/>
        <a:lstStyle/>
        <a:p>
          <a:endParaRPr lang="en-US"/>
        </a:p>
      </dgm:t>
    </dgm:pt>
    <dgm:pt modelId="{C511A9B0-53ED-4CA0-A8D4-A8521C67AE53}" type="pres">
      <dgm:prSet presAssocID="{A1AE38AD-680A-4D88-A1C8-959CB6C66646}" presName="sp" presStyleCnt="0"/>
      <dgm:spPr/>
    </dgm:pt>
    <dgm:pt modelId="{7D4E285B-E25F-4B5B-B4E1-FD9187394D8E}" type="pres">
      <dgm:prSet presAssocID="{9A03F9A7-EAB6-44A3-8BDF-A8F5683AE2C0}" presName="composite" presStyleCnt="0"/>
      <dgm:spPr/>
    </dgm:pt>
    <dgm:pt modelId="{E9FB36B5-B56A-4037-92BC-E404B058963B}" type="pres">
      <dgm:prSet presAssocID="{9A03F9A7-EAB6-44A3-8BDF-A8F5683AE2C0}" presName="parentText" presStyleLbl="alignNode1" presStyleIdx="1" presStyleCnt="5">
        <dgm:presLayoutVars>
          <dgm:chMax val="1"/>
          <dgm:bulletEnabled val="1"/>
        </dgm:presLayoutVars>
      </dgm:prSet>
      <dgm:spPr/>
      <dgm:t>
        <a:bodyPr/>
        <a:lstStyle/>
        <a:p>
          <a:endParaRPr lang="en-US"/>
        </a:p>
      </dgm:t>
    </dgm:pt>
    <dgm:pt modelId="{8587F1D0-1563-413A-955E-5B90688F4D94}" type="pres">
      <dgm:prSet presAssocID="{9A03F9A7-EAB6-44A3-8BDF-A8F5683AE2C0}" presName="descendantText" presStyleLbl="alignAcc1" presStyleIdx="1" presStyleCnt="5">
        <dgm:presLayoutVars>
          <dgm:bulletEnabled val="1"/>
        </dgm:presLayoutVars>
      </dgm:prSet>
      <dgm:spPr/>
      <dgm:t>
        <a:bodyPr/>
        <a:lstStyle/>
        <a:p>
          <a:endParaRPr lang="en-US"/>
        </a:p>
      </dgm:t>
    </dgm:pt>
    <dgm:pt modelId="{1E12C433-8FC1-4C30-98B0-6376D521C0F7}" type="pres">
      <dgm:prSet presAssocID="{B353DB47-CC18-4DAE-9724-DED240656EB3}" presName="sp" presStyleCnt="0"/>
      <dgm:spPr/>
    </dgm:pt>
    <dgm:pt modelId="{FD2866D1-4F84-4A5B-BAC2-D7946B556DBA}" type="pres">
      <dgm:prSet presAssocID="{E497F6E2-927B-4BF2-9687-1FA8F9413C0F}" presName="composite" presStyleCnt="0"/>
      <dgm:spPr/>
    </dgm:pt>
    <dgm:pt modelId="{1A01D6EB-E760-4D5D-A17C-D8F77E376AEA}" type="pres">
      <dgm:prSet presAssocID="{E497F6E2-927B-4BF2-9687-1FA8F9413C0F}" presName="parentText" presStyleLbl="alignNode1" presStyleIdx="2" presStyleCnt="5">
        <dgm:presLayoutVars>
          <dgm:chMax val="1"/>
          <dgm:bulletEnabled val="1"/>
        </dgm:presLayoutVars>
      </dgm:prSet>
      <dgm:spPr/>
      <dgm:t>
        <a:bodyPr/>
        <a:lstStyle/>
        <a:p>
          <a:endParaRPr lang="en-US"/>
        </a:p>
      </dgm:t>
    </dgm:pt>
    <dgm:pt modelId="{57E32A30-43A5-4594-9EE6-EC158FD101D8}" type="pres">
      <dgm:prSet presAssocID="{E497F6E2-927B-4BF2-9687-1FA8F9413C0F}" presName="descendantText" presStyleLbl="alignAcc1" presStyleIdx="2" presStyleCnt="5">
        <dgm:presLayoutVars>
          <dgm:bulletEnabled val="1"/>
        </dgm:presLayoutVars>
      </dgm:prSet>
      <dgm:spPr/>
      <dgm:t>
        <a:bodyPr/>
        <a:lstStyle/>
        <a:p>
          <a:endParaRPr lang="en-US"/>
        </a:p>
      </dgm:t>
    </dgm:pt>
    <dgm:pt modelId="{57B2EEB9-40E9-4858-8844-78C627C8A11A}" type="pres">
      <dgm:prSet presAssocID="{1E1DDBB3-97C6-4DC0-8A0C-91764EB12BAC}" presName="sp" presStyleCnt="0"/>
      <dgm:spPr/>
    </dgm:pt>
    <dgm:pt modelId="{1A8EC4CF-E40B-4CBD-BDF7-12BF55B1B410}" type="pres">
      <dgm:prSet presAssocID="{B44D43BA-5486-46EE-8C5D-534B47E9843C}" presName="composite" presStyleCnt="0"/>
      <dgm:spPr/>
    </dgm:pt>
    <dgm:pt modelId="{D1D57751-16F8-4DEE-995C-D6A999E7B621}" type="pres">
      <dgm:prSet presAssocID="{B44D43BA-5486-46EE-8C5D-534B47E9843C}" presName="parentText" presStyleLbl="alignNode1" presStyleIdx="3" presStyleCnt="5">
        <dgm:presLayoutVars>
          <dgm:chMax val="1"/>
          <dgm:bulletEnabled val="1"/>
        </dgm:presLayoutVars>
      </dgm:prSet>
      <dgm:spPr/>
      <dgm:t>
        <a:bodyPr/>
        <a:lstStyle/>
        <a:p>
          <a:endParaRPr lang="en-US"/>
        </a:p>
      </dgm:t>
    </dgm:pt>
    <dgm:pt modelId="{6ACDB66F-8183-405A-BDD1-7CE386C5527F}" type="pres">
      <dgm:prSet presAssocID="{B44D43BA-5486-46EE-8C5D-534B47E9843C}" presName="descendantText" presStyleLbl="alignAcc1" presStyleIdx="3" presStyleCnt="5">
        <dgm:presLayoutVars>
          <dgm:bulletEnabled val="1"/>
        </dgm:presLayoutVars>
      </dgm:prSet>
      <dgm:spPr/>
      <dgm:t>
        <a:bodyPr/>
        <a:lstStyle/>
        <a:p>
          <a:endParaRPr lang="en-US"/>
        </a:p>
      </dgm:t>
    </dgm:pt>
    <dgm:pt modelId="{96259D72-BBE2-4930-B538-4E0EF8631AE3}" type="pres">
      <dgm:prSet presAssocID="{C7A6B92C-CA06-48B0-BF76-189430782402}" presName="sp" presStyleCnt="0"/>
      <dgm:spPr/>
    </dgm:pt>
    <dgm:pt modelId="{CDB51AB6-290C-433D-9007-806881ABF0FC}" type="pres">
      <dgm:prSet presAssocID="{41F472AC-3CC3-4809-BD06-1B3E831A38DD}" presName="composite" presStyleCnt="0"/>
      <dgm:spPr/>
    </dgm:pt>
    <dgm:pt modelId="{B12C1D2B-066D-4658-8344-BBFE5D65A765}" type="pres">
      <dgm:prSet presAssocID="{41F472AC-3CC3-4809-BD06-1B3E831A38DD}" presName="parentText" presStyleLbl="alignNode1" presStyleIdx="4" presStyleCnt="5">
        <dgm:presLayoutVars>
          <dgm:chMax val="1"/>
          <dgm:bulletEnabled val="1"/>
        </dgm:presLayoutVars>
      </dgm:prSet>
      <dgm:spPr/>
      <dgm:t>
        <a:bodyPr/>
        <a:lstStyle/>
        <a:p>
          <a:endParaRPr lang="en-US"/>
        </a:p>
      </dgm:t>
    </dgm:pt>
    <dgm:pt modelId="{77C597D2-216F-4A00-A74D-61E0BC6EAACA}" type="pres">
      <dgm:prSet presAssocID="{41F472AC-3CC3-4809-BD06-1B3E831A38DD}" presName="descendantText" presStyleLbl="alignAcc1" presStyleIdx="4" presStyleCnt="5">
        <dgm:presLayoutVars>
          <dgm:bulletEnabled val="1"/>
        </dgm:presLayoutVars>
      </dgm:prSet>
      <dgm:spPr/>
      <dgm:t>
        <a:bodyPr/>
        <a:lstStyle/>
        <a:p>
          <a:endParaRPr lang="en-US"/>
        </a:p>
      </dgm:t>
    </dgm:pt>
  </dgm:ptLst>
  <dgm:cxnLst>
    <dgm:cxn modelId="{0A11978C-9017-46B2-8402-17F6B0129571}" srcId="{E497F6E2-927B-4BF2-9687-1FA8F9413C0F}" destId="{9A4ED703-1FDB-4A8A-AD32-0361CFB0926C}" srcOrd="3" destOrd="0" parTransId="{501A634E-0922-4455-96F6-8AD24DFF9302}" sibTransId="{B74AD78C-DAB0-429D-921D-9698B6924C8B}"/>
    <dgm:cxn modelId="{6E6FFDC1-358A-4160-A783-FE9C2A47D64F}" type="presOf" srcId="{B44D43BA-5486-46EE-8C5D-534B47E9843C}" destId="{D1D57751-16F8-4DEE-995C-D6A999E7B621}" srcOrd="0" destOrd="0" presId="urn:microsoft.com/office/officeart/2005/8/layout/chevron2"/>
    <dgm:cxn modelId="{D73A0E89-3946-4072-AA9F-74EF5DA6BBBB}" srcId="{030395AB-5973-45A8-A7E8-4D2D8F84BDAF}" destId="{41F472AC-3CC3-4809-BD06-1B3E831A38DD}" srcOrd="4" destOrd="0" parTransId="{732C975B-BAC6-4293-9A92-CB125CDF46E3}" sibTransId="{B3AA84ED-74B2-4000-9DB4-CA2DFE835286}"/>
    <dgm:cxn modelId="{D9C1E4D9-35E8-4C5B-932B-137D0913B3C5}" srcId="{030395AB-5973-45A8-A7E8-4D2D8F84BDAF}" destId="{E497F6E2-927B-4BF2-9687-1FA8F9413C0F}" srcOrd="2" destOrd="0" parTransId="{F38E64A9-2D3D-4A06-B3A3-B008ADEF679B}" sibTransId="{1E1DDBB3-97C6-4DC0-8A0C-91764EB12BAC}"/>
    <dgm:cxn modelId="{5F06E79C-8689-4C07-8CF0-D8E241FC7A38}" type="presOf" srcId="{BB928D2F-32F7-40D2-82BD-D8E4056D109D}" destId="{8587F1D0-1563-413A-955E-5B90688F4D94}" srcOrd="0" destOrd="1" presId="urn:microsoft.com/office/officeart/2005/8/layout/chevron2"/>
    <dgm:cxn modelId="{E286972A-E5C4-4E79-835B-09A40E1ABC59}" srcId="{030395AB-5973-45A8-A7E8-4D2D8F84BDAF}" destId="{B44D43BA-5486-46EE-8C5D-534B47E9843C}" srcOrd="3" destOrd="0" parTransId="{5DBC0B30-45A9-4CC0-92CB-DEBE86F17563}" sibTransId="{C7A6B92C-CA06-48B0-BF76-189430782402}"/>
    <dgm:cxn modelId="{8EB19DD8-A2BD-4F56-BC8F-02EDCD4FDEAC}" type="presOf" srcId="{C68278F4-9DE3-4178-BF0F-CF2AC31F1F77}" destId="{6ACDB66F-8183-405A-BDD1-7CE386C5527F}" srcOrd="0" destOrd="1" presId="urn:microsoft.com/office/officeart/2005/8/layout/chevron2"/>
    <dgm:cxn modelId="{83231B4D-6136-4198-A545-406D99E7FF20}" type="presOf" srcId="{F851D83E-7CF1-402E-A8B2-31FB943133B2}" destId="{8587F1D0-1563-413A-955E-5B90688F4D94}" srcOrd="0" destOrd="0" presId="urn:microsoft.com/office/officeart/2005/8/layout/chevron2"/>
    <dgm:cxn modelId="{69A17B2C-2CDE-443C-8592-5EC6129DD7AA}" type="presOf" srcId="{272790FC-64C8-46F8-B28A-2E9ACF910496}" destId="{C4BE049B-F821-4726-AAA9-00DEC1A189D9}" srcOrd="0" destOrd="0" presId="urn:microsoft.com/office/officeart/2005/8/layout/chevron2"/>
    <dgm:cxn modelId="{4CEBECF6-CDB6-482D-B7D6-E34AE71DB1CC}" type="presOf" srcId="{9DAFA437-6BEC-434A-8C30-08CA1D6244FA}" destId="{8587F1D0-1563-413A-955E-5B90688F4D94}" srcOrd="0" destOrd="2" presId="urn:microsoft.com/office/officeart/2005/8/layout/chevron2"/>
    <dgm:cxn modelId="{047F43CB-0731-4EE5-8F1A-3FC1F5FB190F}" type="presOf" srcId="{1730AD39-3B20-4E3E-88F6-D39CB6FE47E1}" destId="{57E32A30-43A5-4594-9EE6-EC158FD101D8}" srcOrd="0" destOrd="2" presId="urn:microsoft.com/office/officeart/2005/8/layout/chevron2"/>
    <dgm:cxn modelId="{614B999E-9409-48FC-9049-D8508C48F665}" type="presOf" srcId="{E497F6E2-927B-4BF2-9687-1FA8F9413C0F}" destId="{1A01D6EB-E760-4D5D-A17C-D8F77E376AEA}" srcOrd="0" destOrd="0" presId="urn:microsoft.com/office/officeart/2005/8/layout/chevron2"/>
    <dgm:cxn modelId="{5D75A576-65DE-4B2E-8B84-B9AB528B4309}" srcId="{B44D43BA-5486-46EE-8C5D-534B47E9843C}" destId="{C68278F4-9DE3-4178-BF0F-CF2AC31F1F77}" srcOrd="1" destOrd="0" parTransId="{89D772EE-B6A1-45D3-A0A7-C91DF4EED3D6}" sibTransId="{07538190-7EA6-4E53-A568-A20E3EA506DA}"/>
    <dgm:cxn modelId="{19222CE0-EE8C-4B98-AE18-26348E12CC3F}" srcId="{030395AB-5973-45A8-A7E8-4D2D8F84BDAF}" destId="{7607CFAC-7D73-4C3A-837A-BFCAE10B5AD5}" srcOrd="0" destOrd="0" parTransId="{08BA95A5-24E6-4A33-8FFF-9FBA39A1C862}" sibTransId="{A1AE38AD-680A-4D88-A1C8-959CB6C66646}"/>
    <dgm:cxn modelId="{F0A54B95-D10E-41BC-8020-15F709B485DE}" type="presOf" srcId="{9A4ED703-1FDB-4A8A-AD32-0361CFB0926C}" destId="{57E32A30-43A5-4594-9EE6-EC158FD101D8}" srcOrd="0" destOrd="3" presId="urn:microsoft.com/office/officeart/2005/8/layout/chevron2"/>
    <dgm:cxn modelId="{1B08414E-2185-4C5A-B271-CE93C9D756B5}" type="presOf" srcId="{C3DFD4DB-7777-4410-95D5-1532320D66BB}" destId="{57E32A30-43A5-4594-9EE6-EC158FD101D8}" srcOrd="0" destOrd="0" presId="urn:microsoft.com/office/officeart/2005/8/layout/chevron2"/>
    <dgm:cxn modelId="{94FBCDB9-8CC1-476A-8F3B-3B9D34C1DA35}" srcId="{9A03F9A7-EAB6-44A3-8BDF-A8F5683AE2C0}" destId="{9DAFA437-6BEC-434A-8C30-08CA1D6244FA}" srcOrd="2" destOrd="0" parTransId="{D48BB473-A874-47A0-AB96-3D63EBCE8511}" sibTransId="{955B57BC-2F9E-43F4-8E1F-E08CC43DBF84}"/>
    <dgm:cxn modelId="{9614FB61-47BB-44D2-A75A-3EAAE5A66230}" type="presOf" srcId="{EA5E6A6D-6D24-4EAF-876C-4984B14FBFC5}" destId="{77C597D2-216F-4A00-A74D-61E0BC6EAACA}" srcOrd="0" destOrd="0" presId="urn:microsoft.com/office/officeart/2005/8/layout/chevron2"/>
    <dgm:cxn modelId="{0B36C655-3DE6-4E21-9DB8-B4B42C892EC4}" type="presOf" srcId="{41F472AC-3CC3-4809-BD06-1B3E831A38DD}" destId="{B12C1D2B-066D-4658-8344-BBFE5D65A765}" srcOrd="0" destOrd="0" presId="urn:microsoft.com/office/officeart/2005/8/layout/chevron2"/>
    <dgm:cxn modelId="{CBA75323-0BAE-43A0-95EF-E6F22523B319}" srcId="{030395AB-5973-45A8-A7E8-4D2D8F84BDAF}" destId="{9A03F9A7-EAB6-44A3-8BDF-A8F5683AE2C0}" srcOrd="1" destOrd="0" parTransId="{29CCD8A1-B4A7-4EEE-9FF9-86CCDF29BC44}" sibTransId="{B353DB47-CC18-4DAE-9724-DED240656EB3}"/>
    <dgm:cxn modelId="{C48DAD1F-F2F0-4276-96F8-593A57D58941}" srcId="{9A03F9A7-EAB6-44A3-8BDF-A8F5683AE2C0}" destId="{BB928D2F-32F7-40D2-82BD-D8E4056D109D}" srcOrd="1" destOrd="0" parTransId="{921087D0-1B4A-4785-8976-5CB656807A2D}" sibTransId="{353D063E-426E-4688-8012-E6B92D8825A8}"/>
    <dgm:cxn modelId="{47B3BBB2-EF7B-45E1-91BB-FB5A132FE9D4}" type="presOf" srcId="{7607CFAC-7D73-4C3A-837A-BFCAE10B5AD5}" destId="{3F40FE0B-51A5-4B11-8AC6-132DDB1D0A89}" srcOrd="0" destOrd="0" presId="urn:microsoft.com/office/officeart/2005/8/layout/chevron2"/>
    <dgm:cxn modelId="{47F3692F-3183-4A09-ACD0-E90573845ECF}" srcId="{7607CFAC-7D73-4C3A-837A-BFCAE10B5AD5}" destId="{23C7092C-CA7D-4F29-AD40-1DEFF8E3CE07}" srcOrd="1" destOrd="0" parTransId="{E744594D-F436-4A85-97E6-81CD00B86507}" sibTransId="{A7751089-41EE-434F-B28D-A7718A9120FE}"/>
    <dgm:cxn modelId="{16D9C75E-C3D4-49AD-9F11-8135835F2CB2}" srcId="{B44D43BA-5486-46EE-8C5D-534B47E9843C}" destId="{94E436D0-5998-484E-B8A1-8926923517BD}" srcOrd="0" destOrd="0" parTransId="{50EA0EEF-9D0F-42F0-AC40-CFFD341351E6}" sibTransId="{C72A3BEF-FF96-4D63-A6DC-9F8D17A93B57}"/>
    <dgm:cxn modelId="{E0630FC4-287A-4B9B-935A-DAA0EE2C626F}" srcId="{E497F6E2-927B-4BF2-9687-1FA8F9413C0F}" destId="{9F6508FE-5F0A-4EDE-802C-1551689FEBB0}" srcOrd="4" destOrd="0" parTransId="{6F96ED98-122C-44D2-B87C-DF904466D407}" sibTransId="{C5528A67-33C8-4783-BB4E-42D5995C7BDD}"/>
    <dgm:cxn modelId="{0495385B-36DC-45FA-8A8F-FF3FAD420EEC}" type="presOf" srcId="{F3515BC2-4B73-433E-8C71-82712825578C}" destId="{8587F1D0-1563-413A-955E-5B90688F4D94}" srcOrd="0" destOrd="3" presId="urn:microsoft.com/office/officeart/2005/8/layout/chevron2"/>
    <dgm:cxn modelId="{CC306EF8-B245-48B2-B3C6-453FD4351829}" srcId="{E497F6E2-927B-4BF2-9687-1FA8F9413C0F}" destId="{E02EF010-A00D-4818-A07A-CF160534E4ED}" srcOrd="1" destOrd="0" parTransId="{2A6DB42A-F0C8-4E74-B853-042BB4461947}" sibTransId="{FEC3D354-2720-4244-A62A-ED5C7B4A1592}"/>
    <dgm:cxn modelId="{D31FC0BA-7E07-4C00-96D2-A4CB50D57E22}" srcId="{9A03F9A7-EAB6-44A3-8BDF-A8F5683AE2C0}" destId="{F851D83E-7CF1-402E-A8B2-31FB943133B2}" srcOrd="0" destOrd="0" parTransId="{6263B501-DBDD-4771-B8F7-771AEABFFBC9}" sibTransId="{A5CBD604-4C04-4FB7-A107-331A2A5FD176}"/>
    <dgm:cxn modelId="{A14A52C3-B7D0-4CC9-93D4-58591B27E859}" srcId="{9A03F9A7-EAB6-44A3-8BDF-A8F5683AE2C0}" destId="{F3515BC2-4B73-433E-8C71-82712825578C}" srcOrd="3" destOrd="0" parTransId="{69C6D939-3026-4C15-9535-160358C9F7E9}" sibTransId="{41AF69F6-FF40-4E22-8A8E-8A85E50F505C}"/>
    <dgm:cxn modelId="{FC898033-1DFF-47AA-9F66-A3068373455C}" type="presOf" srcId="{030395AB-5973-45A8-A7E8-4D2D8F84BDAF}" destId="{D400FDD3-34A7-4680-998B-ADFCFB802201}" srcOrd="0" destOrd="0" presId="urn:microsoft.com/office/officeart/2005/8/layout/chevron2"/>
    <dgm:cxn modelId="{3B5C6F0D-C303-44DE-96F8-3AFF8544AA21}" type="presOf" srcId="{23C7092C-CA7D-4F29-AD40-1DEFF8E3CE07}" destId="{C4BE049B-F821-4726-AAA9-00DEC1A189D9}" srcOrd="0" destOrd="1" presId="urn:microsoft.com/office/officeart/2005/8/layout/chevron2"/>
    <dgm:cxn modelId="{03119B70-6846-4CFC-9606-9835C1D8C5D8}" type="presOf" srcId="{9A03F9A7-EAB6-44A3-8BDF-A8F5683AE2C0}" destId="{E9FB36B5-B56A-4037-92BC-E404B058963B}" srcOrd="0" destOrd="0" presId="urn:microsoft.com/office/officeart/2005/8/layout/chevron2"/>
    <dgm:cxn modelId="{871C77AE-4D33-42BD-8F3C-4C10950CB08E}" srcId="{7607CFAC-7D73-4C3A-837A-BFCAE10B5AD5}" destId="{272790FC-64C8-46F8-B28A-2E9ACF910496}" srcOrd="0" destOrd="0" parTransId="{C103CB45-B9DD-471F-9F89-B3C055801982}" sibTransId="{6DB856FA-9157-4A8D-A083-9868CD8578FB}"/>
    <dgm:cxn modelId="{BD1D469D-14CA-4350-9190-0B7BD80C51E8}" type="presOf" srcId="{94E436D0-5998-484E-B8A1-8926923517BD}" destId="{6ACDB66F-8183-405A-BDD1-7CE386C5527F}" srcOrd="0" destOrd="0" presId="urn:microsoft.com/office/officeart/2005/8/layout/chevron2"/>
    <dgm:cxn modelId="{5AC46EDA-2F36-4CB1-9102-0FD5BE078315}" srcId="{41F472AC-3CC3-4809-BD06-1B3E831A38DD}" destId="{EA5E6A6D-6D24-4EAF-876C-4984B14FBFC5}" srcOrd="0" destOrd="0" parTransId="{A6CC2A1F-F4E6-46C8-A0C4-FFE43B508373}" sibTransId="{269DE24D-A4A8-436F-A031-4E80E2B4924A}"/>
    <dgm:cxn modelId="{DF2AA808-FD17-4542-AA8B-2B9957AEF23C}" srcId="{E497F6E2-927B-4BF2-9687-1FA8F9413C0F}" destId="{1730AD39-3B20-4E3E-88F6-D39CB6FE47E1}" srcOrd="2" destOrd="0" parTransId="{41E75530-5CD6-43D9-B3F0-AD2C7E4FB270}" sibTransId="{F20C5B3D-9DAD-4145-9CE1-97F325E471F6}"/>
    <dgm:cxn modelId="{371237AD-A4AC-4505-AA83-A4383FBE4663}" srcId="{E497F6E2-927B-4BF2-9687-1FA8F9413C0F}" destId="{C3DFD4DB-7777-4410-95D5-1532320D66BB}" srcOrd="0" destOrd="0" parTransId="{C17FBD7E-3351-4500-92F8-E4ADB4E41700}" sibTransId="{C9D2B80A-7AA6-4B4B-8B24-C29F9DCFF4C9}"/>
    <dgm:cxn modelId="{F9677DB9-B6F3-4D2C-9AEF-E9B0233F2728}" type="presOf" srcId="{9F6508FE-5F0A-4EDE-802C-1551689FEBB0}" destId="{57E32A30-43A5-4594-9EE6-EC158FD101D8}" srcOrd="0" destOrd="4" presId="urn:microsoft.com/office/officeart/2005/8/layout/chevron2"/>
    <dgm:cxn modelId="{974979A2-8462-4C14-A9E1-A64E72DC1E9E}" type="presOf" srcId="{E02EF010-A00D-4818-A07A-CF160534E4ED}" destId="{57E32A30-43A5-4594-9EE6-EC158FD101D8}" srcOrd="0" destOrd="1" presId="urn:microsoft.com/office/officeart/2005/8/layout/chevron2"/>
    <dgm:cxn modelId="{5823F193-1A10-446D-923D-D73E60B6F405}" type="presParOf" srcId="{D400FDD3-34A7-4680-998B-ADFCFB802201}" destId="{6672C4A9-F220-4656-B1CF-2F718F778F75}" srcOrd="0" destOrd="0" presId="urn:microsoft.com/office/officeart/2005/8/layout/chevron2"/>
    <dgm:cxn modelId="{AF055685-3D81-4020-8B13-A09DAB517FB3}" type="presParOf" srcId="{6672C4A9-F220-4656-B1CF-2F718F778F75}" destId="{3F40FE0B-51A5-4B11-8AC6-132DDB1D0A89}" srcOrd="0" destOrd="0" presId="urn:microsoft.com/office/officeart/2005/8/layout/chevron2"/>
    <dgm:cxn modelId="{5997D465-0EA9-4A7B-96E1-5D9ED9B746C5}" type="presParOf" srcId="{6672C4A9-F220-4656-B1CF-2F718F778F75}" destId="{C4BE049B-F821-4726-AAA9-00DEC1A189D9}" srcOrd="1" destOrd="0" presId="urn:microsoft.com/office/officeart/2005/8/layout/chevron2"/>
    <dgm:cxn modelId="{6D46226B-70F1-4613-AD34-701228EEB17C}" type="presParOf" srcId="{D400FDD3-34A7-4680-998B-ADFCFB802201}" destId="{C511A9B0-53ED-4CA0-A8D4-A8521C67AE53}" srcOrd="1" destOrd="0" presId="urn:microsoft.com/office/officeart/2005/8/layout/chevron2"/>
    <dgm:cxn modelId="{E151BB6D-85F2-402D-B9F4-C35EC3670070}" type="presParOf" srcId="{D400FDD3-34A7-4680-998B-ADFCFB802201}" destId="{7D4E285B-E25F-4B5B-B4E1-FD9187394D8E}" srcOrd="2" destOrd="0" presId="urn:microsoft.com/office/officeart/2005/8/layout/chevron2"/>
    <dgm:cxn modelId="{C1B3E4DA-F645-4D47-BEFB-9C4459E2F59C}" type="presParOf" srcId="{7D4E285B-E25F-4B5B-B4E1-FD9187394D8E}" destId="{E9FB36B5-B56A-4037-92BC-E404B058963B}" srcOrd="0" destOrd="0" presId="urn:microsoft.com/office/officeart/2005/8/layout/chevron2"/>
    <dgm:cxn modelId="{5DDBF2B2-EE30-47E7-B6E8-6DFF6E8EC3B9}" type="presParOf" srcId="{7D4E285B-E25F-4B5B-B4E1-FD9187394D8E}" destId="{8587F1D0-1563-413A-955E-5B90688F4D94}" srcOrd="1" destOrd="0" presId="urn:microsoft.com/office/officeart/2005/8/layout/chevron2"/>
    <dgm:cxn modelId="{74753F1D-0EE4-43DB-843D-979E220DA003}" type="presParOf" srcId="{D400FDD3-34A7-4680-998B-ADFCFB802201}" destId="{1E12C433-8FC1-4C30-98B0-6376D521C0F7}" srcOrd="3" destOrd="0" presId="urn:microsoft.com/office/officeart/2005/8/layout/chevron2"/>
    <dgm:cxn modelId="{5CBF6626-DFB6-4D17-BED1-5F3AAF61606C}" type="presParOf" srcId="{D400FDD3-34A7-4680-998B-ADFCFB802201}" destId="{FD2866D1-4F84-4A5B-BAC2-D7946B556DBA}" srcOrd="4" destOrd="0" presId="urn:microsoft.com/office/officeart/2005/8/layout/chevron2"/>
    <dgm:cxn modelId="{5BD2DBB4-3B56-4EFF-AB4E-84F86EEE8879}" type="presParOf" srcId="{FD2866D1-4F84-4A5B-BAC2-D7946B556DBA}" destId="{1A01D6EB-E760-4D5D-A17C-D8F77E376AEA}" srcOrd="0" destOrd="0" presId="urn:microsoft.com/office/officeart/2005/8/layout/chevron2"/>
    <dgm:cxn modelId="{FE4EBF2A-0FEE-4A03-BE37-83255D103C2F}" type="presParOf" srcId="{FD2866D1-4F84-4A5B-BAC2-D7946B556DBA}" destId="{57E32A30-43A5-4594-9EE6-EC158FD101D8}" srcOrd="1" destOrd="0" presId="urn:microsoft.com/office/officeart/2005/8/layout/chevron2"/>
    <dgm:cxn modelId="{5AA5CB8D-7460-4E82-A8C7-6C4306A5D921}" type="presParOf" srcId="{D400FDD3-34A7-4680-998B-ADFCFB802201}" destId="{57B2EEB9-40E9-4858-8844-78C627C8A11A}" srcOrd="5" destOrd="0" presId="urn:microsoft.com/office/officeart/2005/8/layout/chevron2"/>
    <dgm:cxn modelId="{3FF16F6E-B2CB-461D-9E0A-B357645F0BDC}" type="presParOf" srcId="{D400FDD3-34A7-4680-998B-ADFCFB802201}" destId="{1A8EC4CF-E40B-4CBD-BDF7-12BF55B1B410}" srcOrd="6" destOrd="0" presId="urn:microsoft.com/office/officeart/2005/8/layout/chevron2"/>
    <dgm:cxn modelId="{DD95AF89-CE04-4A1B-8843-FC81ACC757C2}" type="presParOf" srcId="{1A8EC4CF-E40B-4CBD-BDF7-12BF55B1B410}" destId="{D1D57751-16F8-4DEE-995C-D6A999E7B621}" srcOrd="0" destOrd="0" presId="urn:microsoft.com/office/officeart/2005/8/layout/chevron2"/>
    <dgm:cxn modelId="{8871FE59-A13C-41C7-8B01-D361AAD9E6F4}" type="presParOf" srcId="{1A8EC4CF-E40B-4CBD-BDF7-12BF55B1B410}" destId="{6ACDB66F-8183-405A-BDD1-7CE386C5527F}" srcOrd="1" destOrd="0" presId="urn:microsoft.com/office/officeart/2005/8/layout/chevron2"/>
    <dgm:cxn modelId="{5BA332DF-243E-4CCC-AEE8-3449F2B52CE3}" type="presParOf" srcId="{D400FDD3-34A7-4680-998B-ADFCFB802201}" destId="{96259D72-BBE2-4930-B538-4E0EF8631AE3}" srcOrd="7" destOrd="0" presId="urn:microsoft.com/office/officeart/2005/8/layout/chevron2"/>
    <dgm:cxn modelId="{82B54D1B-4A9F-4A97-ADA5-6E23FDFABEB6}" type="presParOf" srcId="{D400FDD3-34A7-4680-998B-ADFCFB802201}" destId="{CDB51AB6-290C-433D-9007-806881ABF0FC}" srcOrd="8" destOrd="0" presId="urn:microsoft.com/office/officeart/2005/8/layout/chevron2"/>
    <dgm:cxn modelId="{E4B3E00A-6EB1-4EFD-B62E-A93AD350665B}" type="presParOf" srcId="{CDB51AB6-290C-433D-9007-806881ABF0FC}" destId="{B12C1D2B-066D-4658-8344-BBFE5D65A765}" srcOrd="0" destOrd="0" presId="urn:microsoft.com/office/officeart/2005/8/layout/chevron2"/>
    <dgm:cxn modelId="{87FACBF8-2AEB-4ABB-9E58-3BBD9E114FFE}" type="presParOf" srcId="{CDB51AB6-290C-433D-9007-806881ABF0FC}" destId="{77C597D2-216F-4A00-A74D-61E0BC6EAACA}"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E8B21-25A6-4A75-9BA6-8C5D6EFB305B}">
      <dsp:nvSpPr>
        <dsp:cNvPr id="0" name=""/>
        <dsp:cNvSpPr/>
      </dsp:nvSpPr>
      <dsp:spPr>
        <a:xfrm>
          <a:off x="1018760" y="2124"/>
          <a:ext cx="2243658" cy="5609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100000"/>
            </a:lnSpc>
            <a:spcBef>
              <a:spcPct val="0"/>
            </a:spcBef>
            <a:spcAft>
              <a:spcPct val="35000"/>
            </a:spcAft>
          </a:pPr>
          <a:r>
            <a:rPr lang="en-US" sz="1600" kern="1200" dirty="0" err="1" smtClean="0">
              <a:latin typeface="Abadi" panose="020B0604020104020204"/>
            </a:rPr>
            <a:t>SpaceX</a:t>
          </a:r>
          <a:r>
            <a:rPr lang="en-US" sz="1600" kern="1200" dirty="0" smtClean="0">
              <a:latin typeface="Abadi" panose="020B0604020104020204"/>
            </a:rPr>
            <a:t> API Data Collection:</a:t>
          </a:r>
          <a:endParaRPr lang="en-US" sz="1600" kern="1200" dirty="0">
            <a:latin typeface="Abadi" panose="020B0604020104020204"/>
          </a:endParaRPr>
        </a:p>
      </dsp:txBody>
      <dsp:txXfrm>
        <a:off x="1035189" y="18553"/>
        <a:ext cx="2210800" cy="528056"/>
      </dsp:txXfrm>
    </dsp:sp>
    <dsp:sp modelId="{F2235BC5-571D-4E63-B87E-30121F87488A}">
      <dsp:nvSpPr>
        <dsp:cNvPr id="0" name=""/>
        <dsp:cNvSpPr/>
      </dsp:nvSpPr>
      <dsp:spPr>
        <a:xfrm rot="5400000">
          <a:off x="2091509" y="612119"/>
          <a:ext cx="98160" cy="981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131CEC-547D-4691-9421-4553159947D1}">
      <dsp:nvSpPr>
        <dsp:cNvPr id="0" name=""/>
        <dsp:cNvSpPr/>
      </dsp:nvSpPr>
      <dsp:spPr>
        <a:xfrm>
          <a:off x="1018760" y="759359"/>
          <a:ext cx="2243658" cy="56091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100000"/>
            </a:lnSpc>
            <a:spcBef>
              <a:spcPct val="0"/>
            </a:spcBef>
            <a:spcAft>
              <a:spcPct val="35000"/>
            </a:spcAft>
          </a:pPr>
          <a:r>
            <a:rPr lang="en-US" sz="1100" kern="1200" dirty="0" smtClean="0">
              <a:latin typeface="Abadi" panose="020B0604020104020204"/>
            </a:rPr>
            <a:t>Request </a:t>
          </a:r>
          <a:r>
            <a:rPr lang="en-US" sz="1100" kern="1200" dirty="0" err="1" smtClean="0">
              <a:latin typeface="Abadi" panose="020B0604020104020204"/>
            </a:rPr>
            <a:t>SpaceX</a:t>
          </a:r>
          <a:r>
            <a:rPr lang="en-US" sz="1100" kern="1200" dirty="0" smtClean="0">
              <a:latin typeface="Abadi" panose="020B0604020104020204"/>
            </a:rPr>
            <a:t> launch data from API.</a:t>
          </a:r>
          <a:endParaRPr lang="en-US" sz="1100" kern="1200" dirty="0">
            <a:latin typeface="Abadi" panose="020B0604020104020204"/>
          </a:endParaRPr>
        </a:p>
      </dsp:txBody>
      <dsp:txXfrm>
        <a:off x="1035189" y="775788"/>
        <a:ext cx="2210800" cy="528056"/>
      </dsp:txXfrm>
    </dsp:sp>
    <dsp:sp modelId="{4E3D4D05-10BC-4BF7-B1D0-045C0C3825B6}">
      <dsp:nvSpPr>
        <dsp:cNvPr id="0" name=""/>
        <dsp:cNvSpPr/>
      </dsp:nvSpPr>
      <dsp:spPr>
        <a:xfrm rot="5400000">
          <a:off x="2091509" y="1369354"/>
          <a:ext cx="98160" cy="981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B55C0C-6E07-4F77-848C-B27BD18826BA}">
      <dsp:nvSpPr>
        <dsp:cNvPr id="0" name=""/>
        <dsp:cNvSpPr/>
      </dsp:nvSpPr>
      <dsp:spPr>
        <a:xfrm>
          <a:off x="1018760" y="1516594"/>
          <a:ext cx="2243658" cy="56091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100000"/>
            </a:lnSpc>
            <a:spcBef>
              <a:spcPct val="0"/>
            </a:spcBef>
            <a:spcAft>
              <a:spcPct val="35000"/>
            </a:spcAft>
          </a:pPr>
          <a:r>
            <a:rPr lang="en-US" sz="1100" kern="1200" smtClean="0">
              <a:latin typeface="Abadi" panose="020B0604020104020204"/>
            </a:rPr>
            <a:t>Parse </a:t>
          </a:r>
          <a:r>
            <a:rPr lang="en-US" sz="1100" kern="1200" dirty="0" smtClean="0">
              <a:latin typeface="Abadi" panose="020B0604020104020204"/>
            </a:rPr>
            <a:t>response as JSON.</a:t>
          </a:r>
          <a:endParaRPr lang="en-US" sz="1100" kern="1200" dirty="0">
            <a:latin typeface="Abadi" panose="020B0604020104020204"/>
          </a:endParaRPr>
        </a:p>
      </dsp:txBody>
      <dsp:txXfrm>
        <a:off x="1035189" y="1533023"/>
        <a:ext cx="2210800" cy="528056"/>
      </dsp:txXfrm>
    </dsp:sp>
    <dsp:sp modelId="{4DE745F0-03F2-49D6-AF1D-C57BBC33BB85}">
      <dsp:nvSpPr>
        <dsp:cNvPr id="0" name=""/>
        <dsp:cNvSpPr/>
      </dsp:nvSpPr>
      <dsp:spPr>
        <a:xfrm rot="5400000">
          <a:off x="2091509" y="2126588"/>
          <a:ext cx="98160" cy="981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74B368-8350-4D03-A4F7-A23AE10266F1}">
      <dsp:nvSpPr>
        <dsp:cNvPr id="0" name=""/>
        <dsp:cNvSpPr/>
      </dsp:nvSpPr>
      <dsp:spPr>
        <a:xfrm>
          <a:off x="1018760" y="2273829"/>
          <a:ext cx="2243658" cy="56091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100000"/>
            </a:lnSpc>
            <a:spcBef>
              <a:spcPct val="0"/>
            </a:spcBef>
            <a:spcAft>
              <a:spcPct val="35000"/>
            </a:spcAft>
          </a:pPr>
          <a:r>
            <a:rPr lang="en-US" sz="1100" kern="1200" smtClean="0">
              <a:latin typeface="Abadi" panose="020B0604020104020204"/>
            </a:rPr>
            <a:t>Extract </a:t>
          </a:r>
          <a:r>
            <a:rPr lang="en-US" sz="1100" kern="1200" dirty="0" smtClean="0">
              <a:latin typeface="Abadi" panose="020B0604020104020204"/>
            </a:rPr>
            <a:t>key information (booster version, launch site, payload data, core </a:t>
          </a:r>
          <a:r>
            <a:rPr lang="en-US" sz="1100" kern="1200" smtClean="0">
              <a:latin typeface="Abadi" panose="020B0604020104020204"/>
            </a:rPr>
            <a:t>data).</a:t>
          </a:r>
          <a:endParaRPr lang="en-US" sz="1100" kern="1200" dirty="0">
            <a:latin typeface="Abadi" panose="020B0604020104020204"/>
          </a:endParaRPr>
        </a:p>
      </dsp:txBody>
      <dsp:txXfrm>
        <a:off x="1035189" y="2290258"/>
        <a:ext cx="2210800" cy="528056"/>
      </dsp:txXfrm>
    </dsp:sp>
    <dsp:sp modelId="{F235841C-867A-4682-9180-88CC4C57B4A7}">
      <dsp:nvSpPr>
        <dsp:cNvPr id="0" name=""/>
        <dsp:cNvSpPr/>
      </dsp:nvSpPr>
      <dsp:spPr>
        <a:xfrm rot="5400000">
          <a:off x="2091509" y="2883823"/>
          <a:ext cx="98160" cy="981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6920BC-0EA9-4F4C-9B0C-DBE42F6A31B6}">
      <dsp:nvSpPr>
        <dsp:cNvPr id="0" name=""/>
        <dsp:cNvSpPr/>
      </dsp:nvSpPr>
      <dsp:spPr>
        <a:xfrm>
          <a:off x="1018760" y="3031063"/>
          <a:ext cx="2243658" cy="56091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100000"/>
            </a:lnSpc>
            <a:spcBef>
              <a:spcPct val="0"/>
            </a:spcBef>
            <a:spcAft>
              <a:spcPct val="35000"/>
            </a:spcAft>
          </a:pPr>
          <a:r>
            <a:rPr lang="en-US" sz="1100" kern="1200" smtClean="0">
              <a:latin typeface="Abadi" panose="020B0604020104020204"/>
            </a:rPr>
            <a:t>Convert </a:t>
          </a:r>
          <a:r>
            <a:rPr lang="en-US" sz="1100" kern="1200" dirty="0" smtClean="0">
              <a:latin typeface="Abadi" panose="020B0604020104020204"/>
            </a:rPr>
            <a:t>data to </a:t>
          </a:r>
          <a:r>
            <a:rPr lang="en-US" sz="1100" kern="1200" dirty="0" err="1" smtClean="0">
              <a:latin typeface="Abadi" panose="020B0604020104020204"/>
            </a:rPr>
            <a:t>DataFrame</a:t>
          </a:r>
          <a:r>
            <a:rPr lang="en-US" sz="1100" kern="1200" dirty="0" smtClean="0">
              <a:latin typeface="Abadi" panose="020B0604020104020204"/>
            </a:rPr>
            <a:t>.</a:t>
          </a:r>
          <a:endParaRPr lang="en-US" sz="1100" kern="1200" dirty="0">
            <a:latin typeface="Abadi" panose="020B0604020104020204"/>
          </a:endParaRPr>
        </a:p>
      </dsp:txBody>
      <dsp:txXfrm>
        <a:off x="1035189" y="3047492"/>
        <a:ext cx="2210800" cy="528056"/>
      </dsp:txXfrm>
    </dsp:sp>
    <dsp:sp modelId="{5263E698-F23B-4FAC-91D8-01BC2BF4915D}">
      <dsp:nvSpPr>
        <dsp:cNvPr id="0" name=""/>
        <dsp:cNvSpPr/>
      </dsp:nvSpPr>
      <dsp:spPr>
        <a:xfrm rot="5400000">
          <a:off x="2091509" y="3641058"/>
          <a:ext cx="98160" cy="981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A2D926-A849-4775-932C-AEF566C132FE}">
      <dsp:nvSpPr>
        <dsp:cNvPr id="0" name=""/>
        <dsp:cNvSpPr/>
      </dsp:nvSpPr>
      <dsp:spPr>
        <a:xfrm>
          <a:off x="1018760" y="3788298"/>
          <a:ext cx="2243658" cy="56091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100000"/>
            </a:lnSpc>
            <a:spcBef>
              <a:spcPct val="0"/>
            </a:spcBef>
            <a:spcAft>
              <a:spcPct val="35000"/>
            </a:spcAft>
          </a:pPr>
          <a:r>
            <a:rPr lang="en-US" sz="1100" kern="1200" smtClean="0">
              <a:latin typeface="Abadi" panose="020B0604020104020204"/>
            </a:rPr>
            <a:t>Save </a:t>
          </a:r>
          <a:r>
            <a:rPr lang="en-US" sz="1100" kern="1200" dirty="0" err="1" smtClean="0">
              <a:latin typeface="Abadi" panose="020B0604020104020204"/>
            </a:rPr>
            <a:t>DataFrame</a:t>
          </a:r>
          <a:r>
            <a:rPr lang="en-US" sz="1100" kern="1200" dirty="0" smtClean="0">
              <a:latin typeface="Abadi" panose="020B0604020104020204"/>
            </a:rPr>
            <a:t> to CSV file.</a:t>
          </a:r>
          <a:endParaRPr lang="en-US" sz="1100" kern="1200" dirty="0">
            <a:latin typeface="Abadi" panose="020B0604020104020204"/>
          </a:endParaRPr>
        </a:p>
      </dsp:txBody>
      <dsp:txXfrm>
        <a:off x="1035189" y="3804727"/>
        <a:ext cx="2210800" cy="528056"/>
      </dsp:txXfrm>
    </dsp:sp>
    <dsp:sp modelId="{4F612C71-D935-4267-848E-D15B51750B11}">
      <dsp:nvSpPr>
        <dsp:cNvPr id="0" name=""/>
        <dsp:cNvSpPr/>
      </dsp:nvSpPr>
      <dsp:spPr>
        <a:xfrm>
          <a:off x="3576531" y="2124"/>
          <a:ext cx="2243658" cy="5609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100000"/>
            </a:lnSpc>
            <a:spcBef>
              <a:spcPct val="0"/>
            </a:spcBef>
            <a:spcAft>
              <a:spcPct val="35000"/>
            </a:spcAft>
          </a:pPr>
          <a:r>
            <a:rPr lang="en-US" sz="1600" kern="1200" dirty="0" smtClean="0">
              <a:latin typeface="Abadi" panose="020B0604020104020204"/>
            </a:rPr>
            <a:t>Web Scraping Data Collection:</a:t>
          </a:r>
          <a:endParaRPr lang="en-US" sz="1600" kern="1200" dirty="0">
            <a:latin typeface="Abadi" panose="020B0604020104020204"/>
          </a:endParaRPr>
        </a:p>
      </dsp:txBody>
      <dsp:txXfrm>
        <a:off x="3592960" y="18553"/>
        <a:ext cx="2210800" cy="528056"/>
      </dsp:txXfrm>
    </dsp:sp>
    <dsp:sp modelId="{15E1BD6E-009F-45AB-85BF-F46FB383075C}">
      <dsp:nvSpPr>
        <dsp:cNvPr id="0" name=""/>
        <dsp:cNvSpPr/>
      </dsp:nvSpPr>
      <dsp:spPr>
        <a:xfrm rot="5400000">
          <a:off x="4649280" y="612119"/>
          <a:ext cx="98160" cy="981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A68CDF-9553-4F46-9D17-665FE64B3D3B}">
      <dsp:nvSpPr>
        <dsp:cNvPr id="0" name=""/>
        <dsp:cNvSpPr/>
      </dsp:nvSpPr>
      <dsp:spPr>
        <a:xfrm>
          <a:off x="3576531" y="759359"/>
          <a:ext cx="2243658" cy="56091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100000"/>
            </a:lnSpc>
            <a:spcBef>
              <a:spcPct val="0"/>
            </a:spcBef>
            <a:spcAft>
              <a:spcPct val="35000"/>
            </a:spcAft>
          </a:pPr>
          <a:r>
            <a:rPr lang="en-US" sz="1100" kern="1200" dirty="0" smtClean="0">
              <a:latin typeface="Abadi" panose="020B0604020104020204"/>
            </a:rPr>
            <a:t>Request </a:t>
          </a:r>
          <a:r>
            <a:rPr lang="en-US" sz="1100" kern="1200" dirty="0" err="1" smtClean="0">
              <a:latin typeface="Abadi" panose="020B0604020104020204"/>
            </a:rPr>
            <a:t>Wikepedia</a:t>
          </a:r>
          <a:r>
            <a:rPr lang="en-US" sz="1100" kern="1200" dirty="0" smtClean="0">
              <a:latin typeface="Abadi" panose="020B0604020104020204"/>
            </a:rPr>
            <a:t> page ‘List of Falcon 9 and Falcon Heavy Launches’</a:t>
          </a:r>
          <a:endParaRPr lang="en-US" sz="1100" kern="1200" dirty="0">
            <a:latin typeface="Abadi" panose="020B0604020104020204"/>
          </a:endParaRPr>
        </a:p>
      </dsp:txBody>
      <dsp:txXfrm>
        <a:off x="3592960" y="775788"/>
        <a:ext cx="2210800" cy="528056"/>
      </dsp:txXfrm>
    </dsp:sp>
    <dsp:sp modelId="{F56C7DA5-D7E1-4DD4-98B4-890B4FCB3495}">
      <dsp:nvSpPr>
        <dsp:cNvPr id="0" name=""/>
        <dsp:cNvSpPr/>
      </dsp:nvSpPr>
      <dsp:spPr>
        <a:xfrm rot="5400000">
          <a:off x="4649280" y="1369354"/>
          <a:ext cx="98160" cy="981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83FF0D-7290-4856-B18C-361A32FD6D02}">
      <dsp:nvSpPr>
        <dsp:cNvPr id="0" name=""/>
        <dsp:cNvSpPr/>
      </dsp:nvSpPr>
      <dsp:spPr>
        <a:xfrm>
          <a:off x="3576531" y="1516594"/>
          <a:ext cx="2243658" cy="56091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100000"/>
            </a:lnSpc>
            <a:spcBef>
              <a:spcPct val="0"/>
            </a:spcBef>
            <a:spcAft>
              <a:spcPct val="35000"/>
            </a:spcAft>
          </a:pPr>
          <a:r>
            <a:rPr lang="en-US" sz="1100" kern="1200" dirty="0" smtClean="0">
              <a:latin typeface="Abadi" panose="020B0604020104020204"/>
            </a:rPr>
            <a:t>Parse HTML using </a:t>
          </a:r>
          <a:r>
            <a:rPr lang="en-US" sz="1100" kern="1200" dirty="0" err="1" smtClean="0">
              <a:latin typeface="Abadi" panose="020B0604020104020204"/>
            </a:rPr>
            <a:t>BeautifulSoup</a:t>
          </a:r>
          <a:endParaRPr lang="en-US" sz="1100" kern="1200" dirty="0">
            <a:latin typeface="Abadi" panose="020B0604020104020204"/>
          </a:endParaRPr>
        </a:p>
      </dsp:txBody>
      <dsp:txXfrm>
        <a:off x="3592960" y="1533023"/>
        <a:ext cx="2210800" cy="528056"/>
      </dsp:txXfrm>
    </dsp:sp>
    <dsp:sp modelId="{86E7FD42-8474-4B9C-9925-2FC8D84A9A85}">
      <dsp:nvSpPr>
        <dsp:cNvPr id="0" name=""/>
        <dsp:cNvSpPr/>
      </dsp:nvSpPr>
      <dsp:spPr>
        <a:xfrm rot="5400000">
          <a:off x="4649280" y="2126588"/>
          <a:ext cx="98160" cy="981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DDCE50-DF83-4A11-A3B0-DEA9E1709102}">
      <dsp:nvSpPr>
        <dsp:cNvPr id="0" name=""/>
        <dsp:cNvSpPr/>
      </dsp:nvSpPr>
      <dsp:spPr>
        <a:xfrm>
          <a:off x="3576531" y="2273829"/>
          <a:ext cx="2243658" cy="56091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100000"/>
            </a:lnSpc>
            <a:spcBef>
              <a:spcPct val="0"/>
            </a:spcBef>
            <a:spcAft>
              <a:spcPct val="35000"/>
            </a:spcAft>
          </a:pPr>
          <a:r>
            <a:rPr lang="en-US" sz="1100" kern="1200" dirty="0" smtClean="0">
              <a:latin typeface="Abadi" panose="020B0604020104020204"/>
            </a:rPr>
            <a:t>Extract table data</a:t>
          </a:r>
          <a:endParaRPr lang="en-US" sz="1100" kern="1200" dirty="0">
            <a:latin typeface="Abadi" panose="020B0604020104020204"/>
          </a:endParaRPr>
        </a:p>
      </dsp:txBody>
      <dsp:txXfrm>
        <a:off x="3592960" y="2290258"/>
        <a:ext cx="2210800" cy="528056"/>
      </dsp:txXfrm>
    </dsp:sp>
    <dsp:sp modelId="{5F791B6F-2075-4191-ABC3-BEFB6F001193}">
      <dsp:nvSpPr>
        <dsp:cNvPr id="0" name=""/>
        <dsp:cNvSpPr/>
      </dsp:nvSpPr>
      <dsp:spPr>
        <a:xfrm rot="5400000">
          <a:off x="4649280" y="2883823"/>
          <a:ext cx="98160" cy="981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E84067-2A69-4E8C-9904-1F20A00D4C22}">
      <dsp:nvSpPr>
        <dsp:cNvPr id="0" name=""/>
        <dsp:cNvSpPr/>
      </dsp:nvSpPr>
      <dsp:spPr>
        <a:xfrm>
          <a:off x="3576531" y="3031063"/>
          <a:ext cx="2243658" cy="56091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100000"/>
            </a:lnSpc>
            <a:spcBef>
              <a:spcPct val="0"/>
            </a:spcBef>
            <a:spcAft>
              <a:spcPct val="35000"/>
            </a:spcAft>
          </a:pPr>
          <a:r>
            <a:rPr lang="en-US" sz="1100" kern="1200" dirty="0" smtClean="0">
              <a:latin typeface="Abadi" panose="020B0604020104020204"/>
            </a:rPr>
            <a:t>Convert data to </a:t>
          </a:r>
          <a:r>
            <a:rPr lang="en-US" sz="1100" kern="1200" dirty="0" err="1" smtClean="0">
              <a:latin typeface="Abadi" panose="020B0604020104020204"/>
            </a:rPr>
            <a:t>DataFrame</a:t>
          </a:r>
          <a:r>
            <a:rPr lang="en-US" sz="1100" kern="1200" dirty="0" smtClean="0">
              <a:latin typeface="Abadi" panose="020B0604020104020204"/>
            </a:rPr>
            <a:t>.</a:t>
          </a:r>
          <a:endParaRPr lang="en-US" sz="1100" kern="1200" dirty="0">
            <a:latin typeface="Abadi" panose="020B0604020104020204"/>
          </a:endParaRPr>
        </a:p>
      </dsp:txBody>
      <dsp:txXfrm>
        <a:off x="3592960" y="3047492"/>
        <a:ext cx="2210800" cy="528056"/>
      </dsp:txXfrm>
    </dsp:sp>
    <dsp:sp modelId="{4E948B07-18AE-4A4E-9544-C7A02A20769F}">
      <dsp:nvSpPr>
        <dsp:cNvPr id="0" name=""/>
        <dsp:cNvSpPr/>
      </dsp:nvSpPr>
      <dsp:spPr>
        <a:xfrm rot="5400000">
          <a:off x="4649280" y="3641058"/>
          <a:ext cx="98160" cy="981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250A3D-73B6-4E21-B814-B77FA7CA7888}">
      <dsp:nvSpPr>
        <dsp:cNvPr id="0" name=""/>
        <dsp:cNvSpPr/>
      </dsp:nvSpPr>
      <dsp:spPr>
        <a:xfrm>
          <a:off x="3576531" y="3788298"/>
          <a:ext cx="2243658" cy="56091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100000"/>
            </a:lnSpc>
            <a:spcBef>
              <a:spcPct val="0"/>
            </a:spcBef>
            <a:spcAft>
              <a:spcPct val="35000"/>
            </a:spcAft>
          </a:pPr>
          <a:r>
            <a:rPr lang="en-US" sz="1100" kern="1200" dirty="0" smtClean="0">
              <a:latin typeface="Abadi" panose="020B0604020104020204"/>
            </a:rPr>
            <a:t>Save </a:t>
          </a:r>
          <a:r>
            <a:rPr lang="en-US" sz="1100" kern="1200" dirty="0" err="1" smtClean="0">
              <a:latin typeface="Abadi" panose="020B0604020104020204"/>
            </a:rPr>
            <a:t>DataFrame</a:t>
          </a:r>
          <a:r>
            <a:rPr lang="en-US" sz="1100" kern="1200" dirty="0" smtClean="0">
              <a:latin typeface="Abadi" panose="020B0604020104020204"/>
            </a:rPr>
            <a:t> to CSV file</a:t>
          </a:r>
          <a:endParaRPr lang="en-US" sz="1100" kern="1200" dirty="0">
            <a:latin typeface="Abadi" panose="020B0604020104020204"/>
          </a:endParaRPr>
        </a:p>
      </dsp:txBody>
      <dsp:txXfrm>
        <a:off x="3592960" y="3804727"/>
        <a:ext cx="2210800" cy="528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92238-6F62-4769-A1F6-C0F8CC92F2CF}">
      <dsp:nvSpPr>
        <dsp:cNvPr id="0" name=""/>
        <dsp:cNvSpPr/>
      </dsp:nvSpPr>
      <dsp:spPr>
        <a:xfrm>
          <a:off x="0" y="2367721"/>
          <a:ext cx="1138707" cy="6832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Abadi" panose="020B0604020104020204"/>
            </a:rPr>
            <a:t>Load Data</a:t>
          </a:r>
          <a:endParaRPr lang="en-US" sz="1100" kern="1200" dirty="0">
            <a:latin typeface="Abadi" panose="020B0604020104020204"/>
          </a:endParaRPr>
        </a:p>
      </dsp:txBody>
      <dsp:txXfrm>
        <a:off x="20011" y="2387732"/>
        <a:ext cx="1098685" cy="643202"/>
      </dsp:txXfrm>
    </dsp:sp>
    <dsp:sp modelId="{7ECE6085-63BD-4E28-BE8C-44F59A85A111}">
      <dsp:nvSpPr>
        <dsp:cNvPr id="0" name=""/>
        <dsp:cNvSpPr/>
      </dsp:nvSpPr>
      <dsp:spPr>
        <a:xfrm>
          <a:off x="1252578" y="2568133"/>
          <a:ext cx="241405" cy="282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latin typeface="Abadi" panose="020B0604020104020204"/>
          </a:endParaRPr>
        </a:p>
      </dsp:txBody>
      <dsp:txXfrm>
        <a:off x="1252578" y="2624613"/>
        <a:ext cx="168984" cy="169439"/>
      </dsp:txXfrm>
    </dsp:sp>
    <dsp:sp modelId="{D01923EF-1D06-465B-9D4F-E865EA17C86B}">
      <dsp:nvSpPr>
        <dsp:cNvPr id="0" name=""/>
        <dsp:cNvSpPr/>
      </dsp:nvSpPr>
      <dsp:spPr>
        <a:xfrm>
          <a:off x="1594190" y="2367721"/>
          <a:ext cx="1138707" cy="6832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Abadi" panose="020B0604020104020204"/>
            </a:rPr>
            <a:t>Handled Missing Value</a:t>
          </a:r>
          <a:endParaRPr lang="en-US" sz="1100" kern="1200" dirty="0">
            <a:latin typeface="Abadi" panose="020B0604020104020204"/>
          </a:endParaRPr>
        </a:p>
      </dsp:txBody>
      <dsp:txXfrm>
        <a:off x="1614201" y="2387732"/>
        <a:ext cx="1098685" cy="643202"/>
      </dsp:txXfrm>
    </dsp:sp>
    <dsp:sp modelId="{11083CBB-5036-4819-B635-8C3CAF4255F9}">
      <dsp:nvSpPr>
        <dsp:cNvPr id="0" name=""/>
        <dsp:cNvSpPr/>
      </dsp:nvSpPr>
      <dsp:spPr>
        <a:xfrm>
          <a:off x="2846768" y="2568133"/>
          <a:ext cx="241405" cy="282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latin typeface="Abadi" panose="020B0604020104020204"/>
          </a:endParaRPr>
        </a:p>
      </dsp:txBody>
      <dsp:txXfrm>
        <a:off x="2846768" y="2624613"/>
        <a:ext cx="168984" cy="169439"/>
      </dsp:txXfrm>
    </dsp:sp>
    <dsp:sp modelId="{1785F7C1-E7DC-4BA0-96A0-CCB2A9F709CB}">
      <dsp:nvSpPr>
        <dsp:cNvPr id="0" name=""/>
        <dsp:cNvSpPr/>
      </dsp:nvSpPr>
      <dsp:spPr>
        <a:xfrm>
          <a:off x="3188381" y="2367721"/>
          <a:ext cx="1138707" cy="6832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Abadi" panose="020B0604020104020204"/>
            </a:rPr>
            <a:t>Data Cleaning</a:t>
          </a:r>
          <a:endParaRPr lang="en-US" sz="1100" kern="1200" dirty="0">
            <a:latin typeface="Abadi" panose="020B0604020104020204"/>
          </a:endParaRPr>
        </a:p>
      </dsp:txBody>
      <dsp:txXfrm>
        <a:off x="3208392" y="2387732"/>
        <a:ext cx="1098685" cy="643202"/>
      </dsp:txXfrm>
    </dsp:sp>
    <dsp:sp modelId="{CD7DA5B4-EBE9-41FE-A5B0-B412EDB63DA1}">
      <dsp:nvSpPr>
        <dsp:cNvPr id="0" name=""/>
        <dsp:cNvSpPr/>
      </dsp:nvSpPr>
      <dsp:spPr>
        <a:xfrm>
          <a:off x="4440959" y="2568133"/>
          <a:ext cx="241405" cy="282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latin typeface="Abadi" panose="020B0604020104020204"/>
          </a:endParaRPr>
        </a:p>
      </dsp:txBody>
      <dsp:txXfrm>
        <a:off x="4440959" y="2624613"/>
        <a:ext cx="168984" cy="169439"/>
      </dsp:txXfrm>
    </dsp:sp>
    <dsp:sp modelId="{943626BE-DF62-4228-83AF-DB786C04F08F}">
      <dsp:nvSpPr>
        <dsp:cNvPr id="0" name=""/>
        <dsp:cNvSpPr/>
      </dsp:nvSpPr>
      <dsp:spPr>
        <a:xfrm>
          <a:off x="4782571" y="2367721"/>
          <a:ext cx="1138707" cy="6832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Abadi" panose="020B0604020104020204"/>
            </a:rPr>
            <a:t>Data Transformation</a:t>
          </a:r>
          <a:endParaRPr lang="en-US" sz="1100" kern="1200" dirty="0">
            <a:latin typeface="Abadi" panose="020B0604020104020204"/>
          </a:endParaRPr>
        </a:p>
      </dsp:txBody>
      <dsp:txXfrm>
        <a:off x="4802582" y="2387732"/>
        <a:ext cx="1098685" cy="643202"/>
      </dsp:txXfrm>
    </dsp:sp>
    <dsp:sp modelId="{BB772B2E-9485-48DD-A42A-A7078821CF27}">
      <dsp:nvSpPr>
        <dsp:cNvPr id="0" name=""/>
        <dsp:cNvSpPr/>
      </dsp:nvSpPr>
      <dsp:spPr>
        <a:xfrm>
          <a:off x="6035149" y="2568133"/>
          <a:ext cx="241405" cy="282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latin typeface="Abadi" panose="020B0604020104020204"/>
          </a:endParaRPr>
        </a:p>
      </dsp:txBody>
      <dsp:txXfrm>
        <a:off x="6035149" y="2624613"/>
        <a:ext cx="168984" cy="169439"/>
      </dsp:txXfrm>
    </dsp:sp>
    <dsp:sp modelId="{A0A12C33-37BF-4298-9103-31F5563E3E78}">
      <dsp:nvSpPr>
        <dsp:cNvPr id="0" name=""/>
        <dsp:cNvSpPr/>
      </dsp:nvSpPr>
      <dsp:spPr>
        <a:xfrm>
          <a:off x="6376762" y="2367721"/>
          <a:ext cx="1138707" cy="6832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Abadi" panose="020B0604020104020204"/>
            </a:rPr>
            <a:t>Feature Engineering</a:t>
          </a:r>
          <a:endParaRPr lang="en-US" sz="1100" kern="1200" dirty="0">
            <a:latin typeface="Abadi" panose="020B0604020104020204"/>
          </a:endParaRPr>
        </a:p>
      </dsp:txBody>
      <dsp:txXfrm>
        <a:off x="6396773" y="2387732"/>
        <a:ext cx="1098685" cy="643202"/>
      </dsp:txXfrm>
    </dsp:sp>
    <dsp:sp modelId="{893E8666-01F7-477E-B255-0C5964E2F0B2}">
      <dsp:nvSpPr>
        <dsp:cNvPr id="0" name=""/>
        <dsp:cNvSpPr/>
      </dsp:nvSpPr>
      <dsp:spPr>
        <a:xfrm>
          <a:off x="7629340" y="2568133"/>
          <a:ext cx="241405" cy="282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latin typeface="Abadi" panose="020B0604020104020204"/>
          </a:endParaRPr>
        </a:p>
      </dsp:txBody>
      <dsp:txXfrm>
        <a:off x="7629340" y="2624613"/>
        <a:ext cx="168984" cy="169439"/>
      </dsp:txXfrm>
    </dsp:sp>
    <dsp:sp modelId="{F6915B22-E38B-416B-B78B-3F36DA394C94}">
      <dsp:nvSpPr>
        <dsp:cNvPr id="0" name=""/>
        <dsp:cNvSpPr/>
      </dsp:nvSpPr>
      <dsp:spPr>
        <a:xfrm>
          <a:off x="7970952" y="2367721"/>
          <a:ext cx="1138707" cy="6832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Abadi" panose="020B0604020104020204"/>
            </a:rPr>
            <a:t>Save Cleaned Data</a:t>
          </a:r>
          <a:endParaRPr lang="en-US" sz="1100" kern="1200" dirty="0">
            <a:latin typeface="Abadi" panose="020B0604020104020204"/>
          </a:endParaRPr>
        </a:p>
      </dsp:txBody>
      <dsp:txXfrm>
        <a:off x="7990963" y="2387732"/>
        <a:ext cx="1098685" cy="6432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0FE0B-51A5-4B11-8AC6-132DDB1D0A89}">
      <dsp:nvSpPr>
        <dsp:cNvPr id="0" name=""/>
        <dsp:cNvSpPr/>
      </dsp:nvSpPr>
      <dsp:spPr>
        <a:xfrm rot="5400000">
          <a:off x="-165927" y="170630"/>
          <a:ext cx="1106183" cy="774328"/>
        </a:xfrm>
        <a:prstGeom prst="chevron">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100000"/>
            </a:lnSpc>
            <a:spcBef>
              <a:spcPct val="0"/>
            </a:spcBef>
            <a:spcAft>
              <a:spcPct val="35000"/>
            </a:spcAft>
          </a:pPr>
          <a:r>
            <a:rPr lang="en-US" sz="900" kern="1200" dirty="0" smtClean="0">
              <a:latin typeface="Abadi" panose="020B0604020104020204"/>
            </a:rPr>
            <a:t>Data Preparation</a:t>
          </a:r>
          <a:endParaRPr lang="en-US" sz="900" kern="1200" dirty="0">
            <a:latin typeface="Abadi" panose="020B0604020104020204"/>
          </a:endParaRPr>
        </a:p>
      </dsp:txBody>
      <dsp:txXfrm rot="-5400000">
        <a:off x="1" y="391866"/>
        <a:ext cx="774328" cy="331855"/>
      </dsp:txXfrm>
    </dsp:sp>
    <dsp:sp modelId="{C4BE049B-F821-4726-AAA9-00DEC1A189D9}">
      <dsp:nvSpPr>
        <dsp:cNvPr id="0" name=""/>
        <dsp:cNvSpPr/>
      </dsp:nvSpPr>
      <dsp:spPr>
        <a:xfrm rot="5400000">
          <a:off x="2152243" y="-1373212"/>
          <a:ext cx="719019" cy="3474849"/>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100000"/>
            </a:lnSpc>
            <a:spcBef>
              <a:spcPct val="0"/>
            </a:spcBef>
            <a:spcAft>
              <a:spcPct val="15000"/>
            </a:spcAft>
            <a:buChar char="••"/>
          </a:pPr>
          <a:r>
            <a:rPr lang="en-US" sz="900" kern="1200" dirty="0" smtClean="0">
              <a:latin typeface="Abadi" panose="020B0604020104020204"/>
            </a:rPr>
            <a:t>Load and clean data</a:t>
          </a:r>
          <a:endParaRPr lang="en-US" sz="900" kern="1200" dirty="0">
            <a:latin typeface="Abadi" panose="020B0604020104020204"/>
          </a:endParaRPr>
        </a:p>
        <a:p>
          <a:pPr marL="57150" lvl="1" indent="-57150" algn="l" defTabSz="400050">
            <a:lnSpc>
              <a:spcPct val="100000"/>
            </a:lnSpc>
            <a:spcBef>
              <a:spcPct val="0"/>
            </a:spcBef>
            <a:spcAft>
              <a:spcPct val="15000"/>
            </a:spcAft>
            <a:buChar char="••"/>
          </a:pPr>
          <a:r>
            <a:rPr lang="en-US" sz="900" kern="1200" dirty="0" smtClean="0">
              <a:latin typeface="Abadi" panose="020B0604020104020204"/>
            </a:rPr>
            <a:t>Split data into training and testing set</a:t>
          </a:r>
          <a:endParaRPr lang="en-US" sz="900" kern="1200" dirty="0">
            <a:latin typeface="Abadi" panose="020B0604020104020204"/>
          </a:endParaRPr>
        </a:p>
      </dsp:txBody>
      <dsp:txXfrm rot="-5400000">
        <a:off x="774328" y="39803"/>
        <a:ext cx="3439749" cy="648819"/>
      </dsp:txXfrm>
    </dsp:sp>
    <dsp:sp modelId="{E9FB36B5-B56A-4037-92BC-E404B058963B}">
      <dsp:nvSpPr>
        <dsp:cNvPr id="0" name=""/>
        <dsp:cNvSpPr/>
      </dsp:nvSpPr>
      <dsp:spPr>
        <a:xfrm rot="5400000">
          <a:off x="-165927" y="1160009"/>
          <a:ext cx="1106183" cy="774328"/>
        </a:xfrm>
        <a:prstGeom prst="chevron">
          <a:avLst/>
        </a:prstGeom>
        <a:solidFill>
          <a:schemeClr val="accent3">
            <a:hueOff val="677650"/>
            <a:satOff val="25000"/>
            <a:lumOff val="-367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100000"/>
            </a:lnSpc>
            <a:spcBef>
              <a:spcPct val="0"/>
            </a:spcBef>
            <a:spcAft>
              <a:spcPct val="35000"/>
            </a:spcAft>
          </a:pPr>
          <a:r>
            <a:rPr lang="en-US" sz="900" kern="1200" dirty="0" smtClean="0">
              <a:latin typeface="Abadi" panose="020B0604020104020204"/>
            </a:rPr>
            <a:t>Model Selection</a:t>
          </a:r>
          <a:endParaRPr lang="en-US" sz="900" kern="1200" dirty="0">
            <a:latin typeface="Abadi" panose="020B0604020104020204"/>
          </a:endParaRPr>
        </a:p>
      </dsp:txBody>
      <dsp:txXfrm rot="-5400000">
        <a:off x="1" y="1381245"/>
        <a:ext cx="774328" cy="331855"/>
      </dsp:txXfrm>
    </dsp:sp>
    <dsp:sp modelId="{8587F1D0-1563-413A-955E-5B90688F4D94}">
      <dsp:nvSpPr>
        <dsp:cNvPr id="0" name=""/>
        <dsp:cNvSpPr/>
      </dsp:nvSpPr>
      <dsp:spPr>
        <a:xfrm rot="5400000">
          <a:off x="2152243" y="-383833"/>
          <a:ext cx="719019" cy="3474849"/>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100000"/>
            </a:lnSpc>
            <a:spcBef>
              <a:spcPct val="0"/>
            </a:spcBef>
            <a:spcAft>
              <a:spcPct val="15000"/>
            </a:spcAft>
            <a:buChar char="••"/>
          </a:pPr>
          <a:r>
            <a:rPr lang="en-US" sz="900" kern="1200" dirty="0" smtClean="0">
              <a:latin typeface="Abadi" panose="020B0604020104020204"/>
            </a:rPr>
            <a:t>Logistic Regression</a:t>
          </a:r>
          <a:endParaRPr lang="en-US" sz="900" kern="1200" dirty="0">
            <a:latin typeface="Abadi" panose="020B0604020104020204"/>
          </a:endParaRPr>
        </a:p>
        <a:p>
          <a:pPr marL="57150" lvl="1" indent="-57150" algn="l" defTabSz="400050">
            <a:lnSpc>
              <a:spcPct val="100000"/>
            </a:lnSpc>
            <a:spcBef>
              <a:spcPct val="0"/>
            </a:spcBef>
            <a:spcAft>
              <a:spcPct val="15000"/>
            </a:spcAft>
            <a:buChar char="••"/>
          </a:pPr>
          <a:r>
            <a:rPr lang="en-US" sz="900" kern="1200" dirty="0" smtClean="0">
              <a:latin typeface="Abadi" panose="020B0604020104020204"/>
            </a:rPr>
            <a:t>SVM</a:t>
          </a:r>
          <a:endParaRPr lang="en-US" sz="900" kern="1200" dirty="0">
            <a:latin typeface="Abadi" panose="020B0604020104020204"/>
          </a:endParaRPr>
        </a:p>
        <a:p>
          <a:pPr marL="57150" lvl="1" indent="-57150" algn="l" defTabSz="400050">
            <a:lnSpc>
              <a:spcPct val="100000"/>
            </a:lnSpc>
            <a:spcBef>
              <a:spcPct val="0"/>
            </a:spcBef>
            <a:spcAft>
              <a:spcPct val="15000"/>
            </a:spcAft>
            <a:buChar char="••"/>
          </a:pPr>
          <a:r>
            <a:rPr lang="en-US" sz="900" kern="1200" dirty="0" smtClean="0">
              <a:latin typeface="Abadi" panose="020B0604020104020204"/>
            </a:rPr>
            <a:t>Decision Tree</a:t>
          </a:r>
          <a:endParaRPr lang="en-US" sz="900" kern="1200" dirty="0">
            <a:latin typeface="Abadi" panose="020B0604020104020204"/>
          </a:endParaRPr>
        </a:p>
        <a:p>
          <a:pPr marL="57150" lvl="1" indent="-57150" algn="l" defTabSz="400050">
            <a:lnSpc>
              <a:spcPct val="100000"/>
            </a:lnSpc>
            <a:spcBef>
              <a:spcPct val="0"/>
            </a:spcBef>
            <a:spcAft>
              <a:spcPct val="15000"/>
            </a:spcAft>
            <a:buChar char="••"/>
          </a:pPr>
          <a:r>
            <a:rPr lang="en-US" sz="900" kern="1200" dirty="0" smtClean="0">
              <a:latin typeface="Abadi" panose="020B0604020104020204"/>
            </a:rPr>
            <a:t>KNN</a:t>
          </a:r>
          <a:endParaRPr lang="en-US" sz="900" kern="1200" dirty="0">
            <a:latin typeface="Abadi" panose="020B0604020104020204"/>
          </a:endParaRPr>
        </a:p>
      </dsp:txBody>
      <dsp:txXfrm rot="-5400000">
        <a:off x="774328" y="1029182"/>
        <a:ext cx="3439749" cy="648819"/>
      </dsp:txXfrm>
    </dsp:sp>
    <dsp:sp modelId="{1A01D6EB-E760-4D5D-A17C-D8F77E376AEA}">
      <dsp:nvSpPr>
        <dsp:cNvPr id="0" name=""/>
        <dsp:cNvSpPr/>
      </dsp:nvSpPr>
      <dsp:spPr>
        <a:xfrm rot="5400000">
          <a:off x="-165927" y="2149387"/>
          <a:ext cx="1106183" cy="774328"/>
        </a:xfrm>
        <a:prstGeom prst="chevron">
          <a:avLst/>
        </a:prstGeom>
        <a:solidFill>
          <a:schemeClr val="accent3">
            <a:hueOff val="1355300"/>
            <a:satOff val="50000"/>
            <a:lumOff val="-735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100000"/>
            </a:lnSpc>
            <a:spcBef>
              <a:spcPct val="0"/>
            </a:spcBef>
            <a:spcAft>
              <a:spcPct val="35000"/>
            </a:spcAft>
          </a:pPr>
          <a:r>
            <a:rPr lang="en-US" sz="900" kern="1200" dirty="0" smtClean="0">
              <a:latin typeface="Abadi" panose="020B0604020104020204"/>
            </a:rPr>
            <a:t>Initial Training and Evaluation</a:t>
          </a:r>
          <a:endParaRPr lang="en-US" sz="900" kern="1200" dirty="0">
            <a:latin typeface="Abadi" panose="020B0604020104020204"/>
          </a:endParaRPr>
        </a:p>
      </dsp:txBody>
      <dsp:txXfrm rot="-5400000">
        <a:off x="1" y="2370623"/>
        <a:ext cx="774328" cy="331855"/>
      </dsp:txXfrm>
    </dsp:sp>
    <dsp:sp modelId="{57E32A30-43A5-4594-9EE6-EC158FD101D8}">
      <dsp:nvSpPr>
        <dsp:cNvPr id="0" name=""/>
        <dsp:cNvSpPr/>
      </dsp:nvSpPr>
      <dsp:spPr>
        <a:xfrm rot="5400000">
          <a:off x="2152243" y="605545"/>
          <a:ext cx="719019" cy="3474849"/>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100000"/>
            </a:lnSpc>
            <a:spcBef>
              <a:spcPct val="0"/>
            </a:spcBef>
            <a:spcAft>
              <a:spcPct val="15000"/>
            </a:spcAft>
            <a:buChar char="••"/>
          </a:pPr>
          <a:r>
            <a:rPr lang="en-US" sz="900" kern="1200" dirty="0" smtClean="0">
              <a:latin typeface="Abadi" panose="020B0604020104020204"/>
            </a:rPr>
            <a:t>Train models with </a:t>
          </a:r>
          <a:r>
            <a:rPr lang="en-US" sz="900" kern="1200" dirty="0" err="1" smtClean="0">
              <a:latin typeface="Abadi" panose="020B0604020104020204"/>
            </a:rPr>
            <a:t>GridSearchCV</a:t>
          </a:r>
          <a:r>
            <a:rPr lang="en-US" sz="900" kern="1200" dirty="0" smtClean="0">
              <a:latin typeface="Abadi" panose="020B0604020104020204"/>
            </a:rPr>
            <a:t> for </a:t>
          </a:r>
          <a:r>
            <a:rPr lang="en-US" sz="900" kern="1200" dirty="0" err="1" smtClean="0">
              <a:latin typeface="Abadi" panose="020B0604020104020204"/>
            </a:rPr>
            <a:t>hyperparameter</a:t>
          </a:r>
          <a:r>
            <a:rPr lang="en-US" sz="900" kern="1200" dirty="0" smtClean="0">
              <a:latin typeface="Abadi" panose="020B0604020104020204"/>
            </a:rPr>
            <a:t> optimization</a:t>
          </a:r>
          <a:endParaRPr lang="en-US" sz="900" kern="1200" dirty="0">
            <a:latin typeface="Abadi" panose="020B0604020104020204"/>
          </a:endParaRPr>
        </a:p>
        <a:p>
          <a:pPr marL="57150" lvl="1" indent="-57150" algn="l" defTabSz="400050">
            <a:lnSpc>
              <a:spcPct val="100000"/>
            </a:lnSpc>
            <a:spcBef>
              <a:spcPct val="0"/>
            </a:spcBef>
            <a:spcAft>
              <a:spcPct val="15000"/>
            </a:spcAft>
            <a:buChar char="••"/>
          </a:pPr>
          <a:r>
            <a:rPr lang="en-US" sz="900" kern="1200" dirty="0" smtClean="0">
              <a:latin typeface="Abadi" panose="020B0604020104020204"/>
            </a:rPr>
            <a:t>Apply cross-validation</a:t>
          </a:r>
          <a:endParaRPr lang="en-US" sz="900" kern="1200" dirty="0">
            <a:latin typeface="Abadi" panose="020B0604020104020204"/>
          </a:endParaRPr>
        </a:p>
        <a:p>
          <a:pPr marL="57150" lvl="1" indent="-57150" algn="l" defTabSz="400050">
            <a:lnSpc>
              <a:spcPct val="100000"/>
            </a:lnSpc>
            <a:spcBef>
              <a:spcPct val="0"/>
            </a:spcBef>
            <a:spcAft>
              <a:spcPct val="15000"/>
            </a:spcAft>
            <a:buChar char="••"/>
          </a:pPr>
          <a:r>
            <a:rPr lang="en-US" sz="900" kern="1200" dirty="0" smtClean="0">
              <a:latin typeface="Abadi" panose="020B0604020104020204"/>
            </a:rPr>
            <a:t>Select best </a:t>
          </a:r>
          <a:r>
            <a:rPr lang="en-US" sz="900" kern="1200" dirty="0" err="1" smtClean="0">
              <a:latin typeface="Abadi" panose="020B0604020104020204"/>
            </a:rPr>
            <a:t>hyperparameters</a:t>
          </a:r>
          <a:endParaRPr lang="en-US" sz="900" kern="1200" dirty="0">
            <a:latin typeface="Abadi" panose="020B0604020104020204"/>
          </a:endParaRPr>
        </a:p>
        <a:p>
          <a:pPr marL="57150" lvl="1" indent="-57150" algn="l" defTabSz="400050">
            <a:lnSpc>
              <a:spcPct val="100000"/>
            </a:lnSpc>
            <a:spcBef>
              <a:spcPct val="0"/>
            </a:spcBef>
            <a:spcAft>
              <a:spcPct val="15000"/>
            </a:spcAft>
            <a:buChar char="••"/>
          </a:pPr>
          <a:r>
            <a:rPr lang="en-US" sz="900" kern="1200" dirty="0" smtClean="0">
              <a:latin typeface="Abadi" panose="020B0604020104020204"/>
            </a:rPr>
            <a:t>Calculate accuracy, precision, F1 score, ROC AUC</a:t>
          </a:r>
          <a:endParaRPr lang="en-US" sz="900" kern="1200" dirty="0">
            <a:latin typeface="Abadi" panose="020B0604020104020204"/>
          </a:endParaRPr>
        </a:p>
        <a:p>
          <a:pPr marL="57150" lvl="1" indent="-57150" algn="l" defTabSz="400050">
            <a:lnSpc>
              <a:spcPct val="100000"/>
            </a:lnSpc>
            <a:spcBef>
              <a:spcPct val="0"/>
            </a:spcBef>
            <a:spcAft>
              <a:spcPct val="15000"/>
            </a:spcAft>
            <a:buChar char="••"/>
          </a:pPr>
          <a:r>
            <a:rPr lang="en-US" sz="900" kern="1200" dirty="0" smtClean="0">
              <a:latin typeface="Abadi" panose="020B0604020104020204"/>
            </a:rPr>
            <a:t>Generate confusion matrices</a:t>
          </a:r>
          <a:endParaRPr lang="en-US" sz="900" kern="1200" dirty="0">
            <a:latin typeface="Abadi" panose="020B0604020104020204"/>
          </a:endParaRPr>
        </a:p>
      </dsp:txBody>
      <dsp:txXfrm rot="-5400000">
        <a:off x="774328" y="2018560"/>
        <a:ext cx="3439749" cy="648819"/>
      </dsp:txXfrm>
    </dsp:sp>
    <dsp:sp modelId="{D1D57751-16F8-4DEE-995C-D6A999E7B621}">
      <dsp:nvSpPr>
        <dsp:cNvPr id="0" name=""/>
        <dsp:cNvSpPr/>
      </dsp:nvSpPr>
      <dsp:spPr>
        <a:xfrm rot="5400000">
          <a:off x="-165927" y="3138766"/>
          <a:ext cx="1106183" cy="774328"/>
        </a:xfrm>
        <a:prstGeom prst="chevron">
          <a:avLst/>
        </a:prstGeom>
        <a:solidFill>
          <a:schemeClr val="accent3">
            <a:hueOff val="2032949"/>
            <a:satOff val="75000"/>
            <a:lumOff val="-1102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100000"/>
            </a:lnSpc>
            <a:spcBef>
              <a:spcPct val="0"/>
            </a:spcBef>
            <a:spcAft>
              <a:spcPct val="35000"/>
            </a:spcAft>
          </a:pPr>
          <a:r>
            <a:rPr lang="en-US" sz="900" kern="1200" dirty="0" smtClean="0">
              <a:latin typeface="Abadi" panose="020B0604020104020204"/>
            </a:rPr>
            <a:t>Comprehensive Evaluation</a:t>
          </a:r>
          <a:endParaRPr lang="en-US" sz="900" kern="1200" dirty="0">
            <a:latin typeface="Abadi" panose="020B0604020104020204"/>
          </a:endParaRPr>
        </a:p>
      </dsp:txBody>
      <dsp:txXfrm rot="-5400000">
        <a:off x="1" y="3360002"/>
        <a:ext cx="774328" cy="331855"/>
      </dsp:txXfrm>
    </dsp:sp>
    <dsp:sp modelId="{6ACDB66F-8183-405A-BDD1-7CE386C5527F}">
      <dsp:nvSpPr>
        <dsp:cNvPr id="0" name=""/>
        <dsp:cNvSpPr/>
      </dsp:nvSpPr>
      <dsp:spPr>
        <a:xfrm rot="5400000">
          <a:off x="2152243" y="1594923"/>
          <a:ext cx="719019" cy="3474849"/>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100000"/>
            </a:lnSpc>
            <a:spcBef>
              <a:spcPct val="0"/>
            </a:spcBef>
            <a:spcAft>
              <a:spcPct val="15000"/>
            </a:spcAft>
            <a:buChar char="••"/>
          </a:pPr>
          <a:r>
            <a:rPr lang="en-US" sz="900" kern="1200" dirty="0" smtClean="0">
              <a:latin typeface="Abadi" panose="020B0604020104020204"/>
            </a:rPr>
            <a:t>Compare evaluation metrics</a:t>
          </a:r>
          <a:endParaRPr lang="en-US" sz="900" kern="1200" dirty="0">
            <a:latin typeface="Abadi" panose="020B0604020104020204"/>
          </a:endParaRPr>
        </a:p>
        <a:p>
          <a:pPr marL="57150" lvl="1" indent="-57150" algn="l" defTabSz="400050">
            <a:lnSpc>
              <a:spcPct val="100000"/>
            </a:lnSpc>
            <a:spcBef>
              <a:spcPct val="0"/>
            </a:spcBef>
            <a:spcAft>
              <a:spcPct val="15000"/>
            </a:spcAft>
            <a:buChar char="••"/>
          </a:pPr>
          <a:r>
            <a:rPr lang="en-US" sz="900" kern="1200" dirty="0" smtClean="0">
              <a:latin typeface="Abadi" panose="020B0604020104020204"/>
            </a:rPr>
            <a:t>Visualize performance in bar chart</a:t>
          </a:r>
          <a:endParaRPr lang="en-US" sz="900" kern="1200" dirty="0">
            <a:latin typeface="Abadi" panose="020B0604020104020204"/>
          </a:endParaRPr>
        </a:p>
      </dsp:txBody>
      <dsp:txXfrm rot="-5400000">
        <a:off x="774328" y="3007938"/>
        <a:ext cx="3439749" cy="648819"/>
      </dsp:txXfrm>
    </dsp:sp>
    <dsp:sp modelId="{B12C1D2B-066D-4658-8344-BBFE5D65A765}">
      <dsp:nvSpPr>
        <dsp:cNvPr id="0" name=""/>
        <dsp:cNvSpPr/>
      </dsp:nvSpPr>
      <dsp:spPr>
        <a:xfrm rot="5400000">
          <a:off x="-165927" y="4128145"/>
          <a:ext cx="1106183" cy="774328"/>
        </a:xfrm>
        <a:prstGeom prst="chevron">
          <a:avLst/>
        </a:prstGeom>
        <a:solidFill>
          <a:schemeClr val="accent3">
            <a:hueOff val="2710599"/>
            <a:satOff val="100000"/>
            <a:lumOff val="-1470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100000"/>
            </a:lnSpc>
            <a:spcBef>
              <a:spcPct val="0"/>
            </a:spcBef>
            <a:spcAft>
              <a:spcPct val="35000"/>
            </a:spcAft>
          </a:pPr>
          <a:r>
            <a:rPr lang="en-US" sz="900" kern="1200" dirty="0" smtClean="0">
              <a:latin typeface="Abadi" panose="020B0604020104020204"/>
            </a:rPr>
            <a:t>Best Model Selection</a:t>
          </a:r>
          <a:endParaRPr lang="en-US" sz="900" kern="1200" dirty="0">
            <a:latin typeface="Abadi" panose="020B0604020104020204"/>
          </a:endParaRPr>
        </a:p>
      </dsp:txBody>
      <dsp:txXfrm rot="-5400000">
        <a:off x="1" y="4349381"/>
        <a:ext cx="774328" cy="331855"/>
      </dsp:txXfrm>
    </dsp:sp>
    <dsp:sp modelId="{77C597D2-216F-4A00-A74D-61E0BC6EAACA}">
      <dsp:nvSpPr>
        <dsp:cNvPr id="0" name=""/>
        <dsp:cNvSpPr/>
      </dsp:nvSpPr>
      <dsp:spPr>
        <a:xfrm rot="5400000">
          <a:off x="2152243" y="2584302"/>
          <a:ext cx="719019" cy="3474849"/>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100000"/>
            </a:lnSpc>
            <a:spcBef>
              <a:spcPct val="0"/>
            </a:spcBef>
            <a:spcAft>
              <a:spcPct val="15000"/>
            </a:spcAft>
            <a:buChar char="••"/>
          </a:pPr>
          <a:r>
            <a:rPr lang="en-US" sz="900" kern="1200" dirty="0" smtClean="0">
              <a:latin typeface="Abadi" panose="020B0604020104020204"/>
            </a:rPr>
            <a:t>Identify KNN as best performing model</a:t>
          </a:r>
          <a:endParaRPr lang="en-US" sz="900" kern="1200" dirty="0">
            <a:latin typeface="Abadi" panose="020B0604020104020204"/>
          </a:endParaRPr>
        </a:p>
      </dsp:txBody>
      <dsp:txXfrm rot="-5400000">
        <a:off x="774328" y="3997317"/>
        <a:ext cx="3439749" cy="64881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131856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870749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662124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074602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832772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58002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1623296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60365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907200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07000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817258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145273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83789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Theossaya/assignment/blob/main/labs-jupyter-spacex-Data%20wrangling.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eossaya/assignment/blob/main/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eossaya/assignmen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Theossaya/assignment/blob/main/lab_jupyter_launch_site_location%20(3).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Theossaya/assignment/blob/main/spacex_dash_apps.py" TargetMode="Externa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hyperlink" Target="https://github.com/Theossaya/assignment/blob/main/SpaceX_Machine%20Learning%20Prediction_Part_5%20(1).ipyn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heossaya/assignmen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github.com/Theossaya/assignment/blob/main/jupyter-labs-webscraping%20(1).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Eric </a:t>
            </a:r>
            <a:r>
              <a:rPr lang="en-US" dirty="0" err="1" smtClean="0">
                <a:solidFill>
                  <a:schemeClr val="bg2"/>
                </a:solidFill>
                <a:latin typeface="Abadi"/>
                <a:ea typeface="SF Pro" pitchFamily="2" charset="0"/>
                <a:cs typeface="SF Pro" pitchFamily="2" charset="0"/>
              </a:rPr>
              <a:t>Favour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16/07/24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699863694"/>
              </p:ext>
            </p:extLst>
          </p:nvPr>
        </p:nvGraphicFramePr>
        <p:xfrm>
          <a:off x="1193837" y="2415116"/>
          <a:ext cx="910966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08521" cy="4351338"/>
          </a:xfrm>
          <a:prstGeom prst="rect">
            <a:avLst/>
          </a:prstGeom>
        </p:spPr>
        <p:txBody>
          <a:bodyPr/>
          <a:lstStyle/>
          <a:p>
            <a:r>
              <a:rPr lang="en-US" sz="1400" dirty="0" smtClean="0">
                <a:solidFill>
                  <a:schemeClr val="accent3">
                    <a:lumMod val="25000"/>
                  </a:schemeClr>
                </a:solidFill>
                <a:latin typeface="Abadi" panose="020B0604020104020204" pitchFamily="34" charset="0"/>
              </a:rPr>
              <a:t>Data </a:t>
            </a:r>
            <a:r>
              <a:rPr lang="en-US" sz="1400" dirty="0">
                <a:solidFill>
                  <a:schemeClr val="accent3">
                    <a:lumMod val="25000"/>
                  </a:schemeClr>
                </a:solidFill>
                <a:latin typeface="Abadi" panose="020B0604020104020204" pitchFamily="34" charset="0"/>
              </a:rPr>
              <a:t>was loaded from CSV files into pandas </a:t>
            </a:r>
            <a:r>
              <a:rPr lang="en-US" sz="1400" dirty="0" err="1">
                <a:solidFill>
                  <a:schemeClr val="accent3">
                    <a:lumMod val="25000"/>
                  </a:schemeClr>
                </a:solidFill>
                <a:latin typeface="Abadi" panose="020B0604020104020204" pitchFamily="34" charset="0"/>
              </a:rPr>
              <a:t>DataFrames</a:t>
            </a:r>
            <a:r>
              <a:rPr lang="en-US" sz="1400" dirty="0">
                <a:solidFill>
                  <a:schemeClr val="accent3">
                    <a:lumMod val="25000"/>
                  </a:schemeClr>
                </a:solidFill>
                <a:latin typeface="Abadi" panose="020B0604020104020204" pitchFamily="34" charset="0"/>
              </a:rPr>
              <a:t>. This included data collected from the </a:t>
            </a:r>
            <a:r>
              <a:rPr lang="en-US" sz="1400" dirty="0" err="1">
                <a:solidFill>
                  <a:schemeClr val="accent3">
                    <a:lumMod val="25000"/>
                  </a:schemeClr>
                </a:solidFill>
                <a:latin typeface="Abadi" panose="020B0604020104020204" pitchFamily="34" charset="0"/>
              </a:rPr>
              <a:t>SpaceX</a:t>
            </a:r>
            <a:r>
              <a:rPr lang="en-US" sz="1400" dirty="0">
                <a:solidFill>
                  <a:schemeClr val="accent3">
                    <a:lumMod val="25000"/>
                  </a:schemeClr>
                </a:solidFill>
                <a:latin typeface="Abadi" panose="020B0604020104020204" pitchFamily="34" charset="0"/>
              </a:rPr>
              <a:t> API and web scraping efforts</a:t>
            </a:r>
            <a:r>
              <a:rPr lang="en-US" sz="1400" dirty="0" smtClean="0">
                <a:solidFill>
                  <a:schemeClr val="accent3">
                    <a:lumMod val="25000"/>
                  </a:schemeClr>
                </a:solidFill>
                <a:latin typeface="Abadi" panose="020B0604020104020204" pitchFamily="34" charset="0"/>
              </a:rPr>
              <a:t>.</a:t>
            </a:r>
          </a:p>
          <a:p>
            <a:r>
              <a:rPr lang="en-US" sz="1400" dirty="0" smtClean="0">
                <a:solidFill>
                  <a:schemeClr val="accent3">
                    <a:lumMod val="25000"/>
                  </a:schemeClr>
                </a:solidFill>
                <a:latin typeface="Abadi" panose="020B0604020104020204" pitchFamily="34" charset="0"/>
              </a:rPr>
              <a:t>Identified </a:t>
            </a:r>
            <a:r>
              <a:rPr lang="en-US" sz="1400" dirty="0">
                <a:solidFill>
                  <a:schemeClr val="accent3">
                    <a:lumMod val="25000"/>
                  </a:schemeClr>
                </a:solidFill>
                <a:latin typeface="Abadi" panose="020B0604020104020204" pitchFamily="34" charset="0"/>
              </a:rPr>
              <a:t>and addressed missing values by filling them with the mean, median, or mode, or by removing rows/columns with excessive missing data</a:t>
            </a:r>
            <a:r>
              <a:rPr lang="en-US" sz="1400" dirty="0" smtClean="0">
                <a:solidFill>
                  <a:schemeClr val="accent3">
                    <a:lumMod val="25000"/>
                  </a:schemeClr>
                </a:solidFill>
                <a:latin typeface="Abadi" panose="020B0604020104020204" pitchFamily="34" charset="0"/>
              </a:rPr>
              <a:t>.</a:t>
            </a:r>
          </a:p>
          <a:p>
            <a:r>
              <a:rPr lang="en-US" sz="1400" dirty="0" smtClean="0">
                <a:solidFill>
                  <a:schemeClr val="accent3">
                    <a:lumMod val="25000"/>
                  </a:schemeClr>
                </a:solidFill>
                <a:latin typeface="Abadi" panose="020B0604020104020204" pitchFamily="34" charset="0"/>
              </a:rPr>
              <a:t>Removed </a:t>
            </a:r>
            <a:r>
              <a:rPr lang="en-US" sz="1400" dirty="0">
                <a:solidFill>
                  <a:schemeClr val="accent3">
                    <a:lumMod val="25000"/>
                  </a:schemeClr>
                </a:solidFill>
                <a:latin typeface="Abadi" panose="020B0604020104020204" pitchFamily="34" charset="0"/>
              </a:rPr>
              <a:t>irrelevant data, corrected errors, and standardized formats to ensure consistency and accuracy across the dataset</a:t>
            </a:r>
            <a:r>
              <a:rPr lang="en-US" sz="1400" dirty="0" smtClean="0">
                <a:solidFill>
                  <a:schemeClr val="accent3">
                    <a:lumMod val="25000"/>
                  </a:schemeClr>
                </a:solidFill>
                <a:latin typeface="Abadi" panose="020B0604020104020204" pitchFamily="34" charset="0"/>
              </a:rPr>
              <a:t>.</a:t>
            </a:r>
          </a:p>
          <a:p>
            <a:r>
              <a:rPr lang="en-US" sz="1400" dirty="0" smtClean="0">
                <a:solidFill>
                  <a:schemeClr val="accent3">
                    <a:lumMod val="25000"/>
                  </a:schemeClr>
                </a:solidFill>
                <a:latin typeface="Abadi" panose="020B0604020104020204" pitchFamily="34" charset="0"/>
              </a:rPr>
              <a:t>Converted </a:t>
            </a:r>
            <a:r>
              <a:rPr lang="en-US" sz="1400" dirty="0">
                <a:solidFill>
                  <a:schemeClr val="accent3">
                    <a:lumMod val="25000"/>
                  </a:schemeClr>
                </a:solidFill>
                <a:latin typeface="Abadi" panose="020B0604020104020204" pitchFamily="34" charset="0"/>
              </a:rPr>
              <a:t>data types, normalized numerical values, and created new columns by transforming existing data to prepare it for analysis</a:t>
            </a:r>
            <a:r>
              <a:rPr lang="en-US" sz="1400" dirty="0" smtClean="0">
                <a:solidFill>
                  <a:schemeClr val="accent3">
                    <a:lumMod val="25000"/>
                  </a:schemeClr>
                </a:solidFill>
                <a:latin typeface="Abadi" panose="020B0604020104020204" pitchFamily="34" charset="0"/>
              </a:rPr>
              <a:t>.</a:t>
            </a:r>
          </a:p>
          <a:p>
            <a:r>
              <a:rPr lang="en-US" sz="1400" dirty="0" smtClean="0">
                <a:solidFill>
                  <a:schemeClr val="accent3">
                    <a:lumMod val="25000"/>
                  </a:schemeClr>
                </a:solidFill>
                <a:latin typeface="Abadi" panose="020B0604020104020204" pitchFamily="34" charset="0"/>
              </a:rPr>
              <a:t>Developed </a:t>
            </a:r>
            <a:r>
              <a:rPr lang="en-US" sz="1400" dirty="0">
                <a:solidFill>
                  <a:schemeClr val="accent3">
                    <a:lumMod val="25000"/>
                  </a:schemeClr>
                </a:solidFill>
                <a:latin typeface="Abadi" panose="020B0604020104020204" pitchFamily="34" charset="0"/>
              </a:rPr>
              <a:t>new features from the existing data to enhance the dataset and provide more insights for analysis and modeling</a:t>
            </a:r>
            <a:r>
              <a:rPr lang="en-US" sz="1400" dirty="0" smtClean="0">
                <a:solidFill>
                  <a:schemeClr val="accent3">
                    <a:lumMod val="25000"/>
                  </a:schemeClr>
                </a:solidFill>
                <a:latin typeface="Abadi" panose="020B0604020104020204" pitchFamily="34" charset="0"/>
              </a:rPr>
              <a:t>.</a:t>
            </a:r>
          </a:p>
          <a:p>
            <a:r>
              <a:rPr lang="en-US" sz="1400" dirty="0" smtClean="0">
                <a:solidFill>
                  <a:schemeClr val="accent3">
                    <a:lumMod val="25000"/>
                  </a:schemeClr>
                </a:solidFill>
                <a:latin typeface="Abadi" panose="020B0604020104020204" pitchFamily="34" charset="0"/>
              </a:rPr>
              <a:t>The </a:t>
            </a:r>
            <a:r>
              <a:rPr lang="en-US" sz="1400" dirty="0">
                <a:solidFill>
                  <a:schemeClr val="accent3">
                    <a:lumMod val="25000"/>
                  </a:schemeClr>
                </a:solidFill>
                <a:latin typeface="Abadi" panose="020B0604020104020204" pitchFamily="34" charset="0"/>
              </a:rPr>
              <a:t>cleaned and processed data was saved into new CSV files for subsequent analysis and modeling.</a:t>
            </a:r>
            <a:endParaRPr lang="en-US" sz="1400" dirty="0" smtClean="0">
              <a:solidFill>
                <a:schemeClr val="accent3">
                  <a:lumMod val="25000"/>
                </a:schemeClr>
              </a:solidFill>
              <a:latin typeface="Abadi" panose="020B0604020104020204" pitchFamily="34" charset="0"/>
            </a:endParaRPr>
          </a:p>
          <a:p>
            <a:pPr marL="0" indent="0">
              <a:buNone/>
            </a:pPr>
            <a:endParaRPr lang="en-US" sz="1400" dirty="0"/>
          </a:p>
          <a:p>
            <a:endParaRPr lang="en-US" sz="1400" dirty="0"/>
          </a:p>
          <a:p>
            <a:endParaRPr lang="en-US" sz="1400" dirty="0" smtClean="0"/>
          </a:p>
          <a:p>
            <a:endParaRPr lang="en-US" sz="1400" dirty="0"/>
          </a:p>
          <a:p>
            <a:endParaRPr lang="en-US" sz="1400" dirty="0" smtClean="0"/>
          </a:p>
          <a:p>
            <a:r>
              <a:rPr lang="en-US" sz="1400" dirty="0">
                <a:hlinkClick r:id="rId9"/>
              </a:rPr>
              <a:t>GitHub </a:t>
            </a:r>
            <a:r>
              <a:rPr lang="en-US" sz="1400" dirty="0" smtClean="0">
                <a:hlinkClick r:id="rId9"/>
              </a:rPr>
              <a:t>Link</a:t>
            </a:r>
            <a:endParaRPr lang="en-US" sz="1400" dirty="0"/>
          </a:p>
          <a:p>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200" b="1" dirty="0">
                <a:solidFill>
                  <a:schemeClr val="accent3">
                    <a:lumMod val="25000"/>
                  </a:schemeClr>
                </a:solidFill>
                <a:latin typeface="Abadi"/>
              </a:rPr>
              <a:t>Scatter Plot of Payload vs. Launch </a:t>
            </a:r>
            <a:r>
              <a:rPr lang="en-US" sz="1200" b="1" dirty="0" smtClean="0">
                <a:solidFill>
                  <a:schemeClr val="accent3">
                    <a:lumMod val="25000"/>
                  </a:schemeClr>
                </a:solidFill>
                <a:latin typeface="Abadi"/>
              </a:rPr>
              <a:t>Site</a:t>
            </a:r>
          </a:p>
          <a:p>
            <a:pPr lvl="1">
              <a:lnSpc>
                <a:spcPct val="100000"/>
              </a:lnSpc>
              <a:spcBef>
                <a:spcPts val="1400"/>
              </a:spcBef>
            </a:pPr>
            <a:r>
              <a:rPr lang="en-US" sz="1200" dirty="0" smtClean="0">
                <a:solidFill>
                  <a:schemeClr val="accent3">
                    <a:lumMod val="25000"/>
                  </a:schemeClr>
                </a:solidFill>
                <a:latin typeface="Abadi"/>
              </a:rPr>
              <a:t>Purpose</a:t>
            </a:r>
            <a:r>
              <a:rPr lang="en-US" sz="1200" dirty="0">
                <a:solidFill>
                  <a:schemeClr val="accent3">
                    <a:lumMod val="25000"/>
                  </a:schemeClr>
                </a:solidFill>
                <a:latin typeface="Abadi"/>
              </a:rPr>
              <a:t>: To visualize the distribution of payload mass across different launch sites and identify any patterns or outliers</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Insight</a:t>
            </a:r>
            <a:r>
              <a:rPr lang="en-US" sz="1200" dirty="0">
                <a:solidFill>
                  <a:schemeClr val="accent3">
                    <a:lumMod val="25000"/>
                  </a:schemeClr>
                </a:solidFill>
                <a:latin typeface="Abadi"/>
              </a:rPr>
              <a:t>: Helps in understanding which launch sites handle heavier payloads more frequently</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Finding</a:t>
            </a:r>
            <a:r>
              <a:rPr lang="en-US" sz="1200" dirty="0">
                <a:solidFill>
                  <a:schemeClr val="accent3">
                    <a:lumMod val="25000"/>
                  </a:schemeClr>
                </a:solidFill>
                <a:latin typeface="Abadi"/>
              </a:rPr>
              <a:t>: Cape Canaveral handled the most varied payload masses, while Vandenberg was used predominantly for lighter payloads</a:t>
            </a:r>
            <a:r>
              <a:rPr lang="en-US" sz="1200" dirty="0" smtClean="0">
                <a:solidFill>
                  <a:schemeClr val="accent3">
                    <a:lumMod val="25000"/>
                  </a:schemeClr>
                </a:solidFill>
                <a:latin typeface="Abadi"/>
              </a:rPr>
              <a:t>.</a:t>
            </a:r>
          </a:p>
          <a:p>
            <a:pPr>
              <a:lnSpc>
                <a:spcPct val="100000"/>
              </a:lnSpc>
              <a:spcBef>
                <a:spcPts val="1400"/>
              </a:spcBef>
            </a:pPr>
            <a:r>
              <a:rPr lang="en-US" sz="1200" b="1" dirty="0" smtClean="0">
                <a:solidFill>
                  <a:schemeClr val="accent3">
                    <a:lumMod val="25000"/>
                  </a:schemeClr>
                </a:solidFill>
                <a:latin typeface="Abadi"/>
              </a:rPr>
              <a:t>Scatter </a:t>
            </a:r>
            <a:r>
              <a:rPr lang="en-US" sz="1200" b="1" dirty="0">
                <a:solidFill>
                  <a:schemeClr val="accent3">
                    <a:lumMod val="25000"/>
                  </a:schemeClr>
                </a:solidFill>
                <a:latin typeface="Abadi"/>
              </a:rPr>
              <a:t>Plot of Flight Number vs. Launch </a:t>
            </a:r>
            <a:r>
              <a:rPr lang="en-US" sz="1200" b="1" dirty="0" smtClean="0">
                <a:solidFill>
                  <a:schemeClr val="accent3">
                    <a:lumMod val="25000"/>
                  </a:schemeClr>
                </a:solidFill>
                <a:latin typeface="Abadi"/>
              </a:rPr>
              <a:t>Site</a:t>
            </a:r>
          </a:p>
          <a:p>
            <a:pPr lvl="1">
              <a:lnSpc>
                <a:spcPct val="100000"/>
              </a:lnSpc>
              <a:spcBef>
                <a:spcPts val="1400"/>
              </a:spcBef>
            </a:pPr>
            <a:r>
              <a:rPr lang="en-US" sz="1200" dirty="0" smtClean="0">
                <a:solidFill>
                  <a:schemeClr val="accent3">
                    <a:lumMod val="25000"/>
                  </a:schemeClr>
                </a:solidFill>
                <a:latin typeface="Abadi"/>
              </a:rPr>
              <a:t>Purpose</a:t>
            </a:r>
            <a:r>
              <a:rPr lang="en-US" sz="1200" dirty="0">
                <a:solidFill>
                  <a:schemeClr val="accent3">
                    <a:lumMod val="25000"/>
                  </a:schemeClr>
                </a:solidFill>
                <a:latin typeface="Abadi"/>
              </a:rPr>
              <a:t>: To observe the number of flights conducted from each launch site over time</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Insight</a:t>
            </a:r>
            <a:r>
              <a:rPr lang="en-US" sz="1200" dirty="0">
                <a:solidFill>
                  <a:schemeClr val="accent3">
                    <a:lumMod val="25000"/>
                  </a:schemeClr>
                </a:solidFill>
                <a:latin typeface="Abadi"/>
              </a:rPr>
              <a:t>: Provides insights into the launch frequency and reliability of different sites</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Finding</a:t>
            </a:r>
            <a:r>
              <a:rPr lang="en-US" sz="1200" dirty="0">
                <a:solidFill>
                  <a:schemeClr val="accent3">
                    <a:lumMod val="25000"/>
                  </a:schemeClr>
                </a:solidFill>
                <a:latin typeface="Abadi"/>
              </a:rPr>
              <a:t>: The frequency of launches increased over time, with Cape Canaveral showing the highest number of launches</a:t>
            </a:r>
            <a:r>
              <a:rPr lang="en-US" sz="1200" dirty="0" smtClean="0">
                <a:solidFill>
                  <a:schemeClr val="accent3">
                    <a:lumMod val="25000"/>
                  </a:schemeClr>
                </a:solidFill>
                <a:latin typeface="Abadi"/>
              </a:rPr>
              <a:t>.</a:t>
            </a:r>
          </a:p>
          <a:p>
            <a:pPr>
              <a:lnSpc>
                <a:spcPct val="100000"/>
              </a:lnSpc>
              <a:spcBef>
                <a:spcPts val="1400"/>
              </a:spcBef>
            </a:pPr>
            <a:r>
              <a:rPr lang="en-US" sz="1200" b="1" dirty="0" smtClean="0">
                <a:solidFill>
                  <a:schemeClr val="accent3">
                    <a:lumMod val="25000"/>
                  </a:schemeClr>
                </a:solidFill>
                <a:latin typeface="Abadi"/>
              </a:rPr>
              <a:t>Bar </a:t>
            </a:r>
            <a:r>
              <a:rPr lang="en-US" sz="1200" b="1" dirty="0">
                <a:solidFill>
                  <a:schemeClr val="accent3">
                    <a:lumMod val="25000"/>
                  </a:schemeClr>
                </a:solidFill>
                <a:latin typeface="Abadi"/>
              </a:rPr>
              <a:t>Chart of Success Rate vs. Orbit </a:t>
            </a:r>
            <a:r>
              <a:rPr lang="en-US" sz="1200" b="1" dirty="0" smtClean="0">
                <a:solidFill>
                  <a:schemeClr val="accent3">
                    <a:lumMod val="25000"/>
                  </a:schemeClr>
                </a:solidFill>
                <a:latin typeface="Abadi"/>
              </a:rPr>
              <a:t>Type</a:t>
            </a:r>
          </a:p>
          <a:p>
            <a:pPr lvl="1">
              <a:lnSpc>
                <a:spcPct val="100000"/>
              </a:lnSpc>
              <a:spcBef>
                <a:spcPts val="1400"/>
              </a:spcBef>
            </a:pPr>
            <a:r>
              <a:rPr lang="en-US" sz="1200" dirty="0" smtClean="0">
                <a:solidFill>
                  <a:schemeClr val="accent3">
                    <a:lumMod val="25000"/>
                  </a:schemeClr>
                </a:solidFill>
                <a:latin typeface="Abadi"/>
              </a:rPr>
              <a:t>Purpose</a:t>
            </a:r>
            <a:r>
              <a:rPr lang="en-US" sz="1200" dirty="0">
                <a:solidFill>
                  <a:schemeClr val="accent3">
                    <a:lumMod val="25000"/>
                  </a:schemeClr>
                </a:solidFill>
                <a:latin typeface="Abadi"/>
              </a:rPr>
              <a:t>: To compare the success rates of launches based on the orbit type</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Insight</a:t>
            </a:r>
            <a:r>
              <a:rPr lang="en-US" sz="1200" dirty="0">
                <a:solidFill>
                  <a:schemeClr val="accent3">
                    <a:lumMod val="25000"/>
                  </a:schemeClr>
                </a:solidFill>
                <a:latin typeface="Abadi"/>
              </a:rPr>
              <a:t>: Identifies which orbit types have higher or lower success rates</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Finding</a:t>
            </a:r>
            <a:r>
              <a:rPr lang="en-US" sz="1200" dirty="0">
                <a:solidFill>
                  <a:schemeClr val="accent3">
                    <a:lumMod val="25000"/>
                  </a:schemeClr>
                </a:solidFill>
                <a:latin typeface="Abadi"/>
              </a:rPr>
              <a:t>: Geostationary Transfer Orbit (GTO) had the lowest success rate, while Low Earth Orbit (LEO) had the highest success rate</a:t>
            </a:r>
            <a:r>
              <a:rPr lang="en-US" sz="1200" dirty="0" smtClean="0">
                <a:solidFill>
                  <a:schemeClr val="accent3">
                    <a:lumMod val="25000"/>
                  </a:schemeClr>
                </a:solidFill>
                <a:latin typeface="Abadi"/>
              </a:rPr>
              <a:t>.</a:t>
            </a:r>
            <a:endParaRPr lang="en-US" sz="1200" dirty="0">
              <a:solidFill>
                <a:schemeClr val="accent3">
                  <a:lumMod val="25000"/>
                </a:schemeClr>
              </a:solidFill>
              <a:latin typeface="Abadi"/>
            </a:endParaRPr>
          </a:p>
          <a:p>
            <a:pPr marL="0" indent="0">
              <a:lnSpc>
                <a:spcPct val="100000"/>
              </a:lnSpc>
              <a:spcBef>
                <a:spcPts val="1400"/>
              </a:spcBef>
              <a:buNone/>
            </a:pPr>
            <a:endParaRPr lang="en-US" sz="1600" dirty="0" smtClean="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200" b="1" dirty="0">
                <a:solidFill>
                  <a:schemeClr val="accent3">
                    <a:lumMod val="25000"/>
                  </a:schemeClr>
                </a:solidFill>
                <a:latin typeface="Abadi"/>
              </a:rPr>
              <a:t>Line Chart of Launch Success Yearly </a:t>
            </a:r>
            <a:r>
              <a:rPr lang="en-US" sz="1200" b="1" dirty="0" smtClean="0">
                <a:solidFill>
                  <a:schemeClr val="accent3">
                    <a:lumMod val="25000"/>
                  </a:schemeClr>
                </a:solidFill>
                <a:latin typeface="Abadi"/>
              </a:rPr>
              <a:t>Trend</a:t>
            </a:r>
          </a:p>
          <a:p>
            <a:pPr lvl="1">
              <a:lnSpc>
                <a:spcPct val="100000"/>
              </a:lnSpc>
              <a:spcBef>
                <a:spcPts val="1400"/>
              </a:spcBef>
            </a:pPr>
            <a:r>
              <a:rPr lang="en-US" sz="1200" dirty="0" smtClean="0">
                <a:solidFill>
                  <a:schemeClr val="accent3">
                    <a:lumMod val="25000"/>
                  </a:schemeClr>
                </a:solidFill>
                <a:latin typeface="Abadi"/>
              </a:rPr>
              <a:t>Purpose</a:t>
            </a:r>
            <a:r>
              <a:rPr lang="en-US" sz="1200" dirty="0">
                <a:solidFill>
                  <a:schemeClr val="accent3">
                    <a:lumMod val="25000"/>
                  </a:schemeClr>
                </a:solidFill>
                <a:latin typeface="Abadi"/>
              </a:rPr>
              <a:t>: To analyze the trend of launch success rates over the years</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Insight</a:t>
            </a:r>
            <a:r>
              <a:rPr lang="en-US" sz="1200" dirty="0">
                <a:solidFill>
                  <a:schemeClr val="accent3">
                    <a:lumMod val="25000"/>
                  </a:schemeClr>
                </a:solidFill>
                <a:latin typeface="Abadi"/>
              </a:rPr>
              <a:t>: Shows the improvement or decline in success rates over time</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Finding</a:t>
            </a:r>
            <a:r>
              <a:rPr lang="en-US" sz="1200" dirty="0">
                <a:solidFill>
                  <a:schemeClr val="accent3">
                    <a:lumMod val="25000"/>
                  </a:schemeClr>
                </a:solidFill>
                <a:latin typeface="Abadi"/>
              </a:rPr>
              <a:t>: The success rate of launches has improved significantly since 2010, with notable peaks in recent years</a:t>
            </a:r>
            <a:r>
              <a:rPr lang="en-US" sz="1200" dirty="0" smtClean="0">
                <a:solidFill>
                  <a:schemeClr val="accent3">
                    <a:lumMod val="25000"/>
                  </a:schemeClr>
                </a:solidFill>
                <a:latin typeface="Abadi"/>
              </a:rPr>
              <a:t>.</a:t>
            </a:r>
          </a:p>
          <a:p>
            <a:pPr>
              <a:lnSpc>
                <a:spcPct val="100000"/>
              </a:lnSpc>
              <a:spcBef>
                <a:spcPts val="1400"/>
              </a:spcBef>
            </a:pPr>
            <a:r>
              <a:rPr lang="en-US" sz="1200" b="1" dirty="0" smtClean="0">
                <a:solidFill>
                  <a:schemeClr val="accent3">
                    <a:lumMod val="25000"/>
                  </a:schemeClr>
                </a:solidFill>
                <a:latin typeface="Abadi"/>
              </a:rPr>
              <a:t>Histogram </a:t>
            </a:r>
            <a:r>
              <a:rPr lang="en-US" sz="1200" b="1" dirty="0">
                <a:solidFill>
                  <a:schemeClr val="accent3">
                    <a:lumMod val="25000"/>
                  </a:schemeClr>
                </a:solidFill>
                <a:latin typeface="Abadi"/>
              </a:rPr>
              <a:t>of Payload </a:t>
            </a:r>
            <a:r>
              <a:rPr lang="en-US" sz="1200" b="1" dirty="0" smtClean="0">
                <a:solidFill>
                  <a:schemeClr val="accent3">
                    <a:lumMod val="25000"/>
                  </a:schemeClr>
                </a:solidFill>
                <a:latin typeface="Abadi"/>
              </a:rPr>
              <a:t>Distribution</a:t>
            </a:r>
          </a:p>
          <a:p>
            <a:pPr lvl="1">
              <a:lnSpc>
                <a:spcPct val="100000"/>
              </a:lnSpc>
              <a:spcBef>
                <a:spcPts val="1400"/>
              </a:spcBef>
            </a:pPr>
            <a:r>
              <a:rPr lang="en-US" sz="1200" dirty="0" smtClean="0">
                <a:solidFill>
                  <a:schemeClr val="accent3">
                    <a:lumMod val="25000"/>
                  </a:schemeClr>
                </a:solidFill>
                <a:latin typeface="Abadi"/>
              </a:rPr>
              <a:t>Purpose</a:t>
            </a:r>
            <a:r>
              <a:rPr lang="en-US" sz="1200" dirty="0">
                <a:solidFill>
                  <a:schemeClr val="accent3">
                    <a:lumMod val="25000"/>
                  </a:schemeClr>
                </a:solidFill>
                <a:latin typeface="Abadi"/>
              </a:rPr>
              <a:t>: To understand the distribution of payload mass for all launches</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Insight</a:t>
            </a:r>
            <a:r>
              <a:rPr lang="en-US" sz="1200" dirty="0">
                <a:solidFill>
                  <a:schemeClr val="accent3">
                    <a:lumMod val="25000"/>
                  </a:schemeClr>
                </a:solidFill>
                <a:latin typeface="Abadi"/>
              </a:rPr>
              <a:t>: Reveals the common payload mass ranges and outliers</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Finding</a:t>
            </a:r>
            <a:r>
              <a:rPr lang="en-US" sz="1200" dirty="0">
                <a:solidFill>
                  <a:schemeClr val="accent3">
                    <a:lumMod val="25000"/>
                  </a:schemeClr>
                </a:solidFill>
                <a:latin typeface="Abadi"/>
              </a:rPr>
              <a:t>: Most payloads were between 2000-5000 kg, with a few outliers above 10,000 kg</a:t>
            </a:r>
            <a:r>
              <a:rPr lang="en-US" sz="1200" dirty="0" smtClean="0">
                <a:solidFill>
                  <a:schemeClr val="accent3">
                    <a:lumMod val="25000"/>
                  </a:schemeClr>
                </a:solidFill>
                <a:latin typeface="Abadi"/>
              </a:rPr>
              <a:t>.</a:t>
            </a:r>
          </a:p>
          <a:p>
            <a:pPr>
              <a:lnSpc>
                <a:spcPct val="100000"/>
              </a:lnSpc>
              <a:spcBef>
                <a:spcPts val="1400"/>
              </a:spcBef>
            </a:pPr>
            <a:r>
              <a:rPr lang="en-US" sz="1200" b="1" dirty="0" smtClean="0">
                <a:solidFill>
                  <a:schemeClr val="accent3">
                    <a:lumMod val="25000"/>
                  </a:schemeClr>
                </a:solidFill>
                <a:latin typeface="Abadi"/>
              </a:rPr>
              <a:t>Box </a:t>
            </a:r>
            <a:r>
              <a:rPr lang="en-US" sz="1200" b="1" dirty="0">
                <a:solidFill>
                  <a:schemeClr val="accent3">
                    <a:lumMod val="25000"/>
                  </a:schemeClr>
                </a:solidFill>
                <a:latin typeface="Abadi"/>
              </a:rPr>
              <a:t>Plot of Launch Success vs. Payload </a:t>
            </a:r>
            <a:r>
              <a:rPr lang="en-US" sz="1200" b="1" dirty="0" smtClean="0">
                <a:solidFill>
                  <a:schemeClr val="accent3">
                    <a:lumMod val="25000"/>
                  </a:schemeClr>
                </a:solidFill>
                <a:latin typeface="Abadi"/>
              </a:rPr>
              <a:t>Mass</a:t>
            </a:r>
          </a:p>
          <a:p>
            <a:pPr lvl="1">
              <a:lnSpc>
                <a:spcPct val="100000"/>
              </a:lnSpc>
              <a:spcBef>
                <a:spcPts val="1400"/>
              </a:spcBef>
            </a:pPr>
            <a:r>
              <a:rPr lang="en-US" sz="1200" dirty="0" smtClean="0">
                <a:solidFill>
                  <a:schemeClr val="accent3">
                    <a:lumMod val="25000"/>
                  </a:schemeClr>
                </a:solidFill>
                <a:latin typeface="Abadi"/>
              </a:rPr>
              <a:t>Purpose</a:t>
            </a:r>
            <a:r>
              <a:rPr lang="en-US" sz="1200" dirty="0">
                <a:solidFill>
                  <a:schemeClr val="accent3">
                    <a:lumMod val="25000"/>
                  </a:schemeClr>
                </a:solidFill>
                <a:latin typeface="Abadi"/>
              </a:rPr>
              <a:t>: To show the distribution of payload mass for successful and failed launches</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Insight</a:t>
            </a:r>
            <a:r>
              <a:rPr lang="en-US" sz="1200" dirty="0">
                <a:solidFill>
                  <a:schemeClr val="accent3">
                    <a:lumMod val="25000"/>
                  </a:schemeClr>
                </a:solidFill>
                <a:latin typeface="Abadi"/>
              </a:rPr>
              <a:t>: Highlights any differences in payload mass between successful and failed launches</a:t>
            </a:r>
            <a:r>
              <a:rPr lang="en-US" sz="1200" dirty="0" smtClean="0">
                <a:solidFill>
                  <a:schemeClr val="accent3">
                    <a:lumMod val="25000"/>
                  </a:schemeClr>
                </a:solidFill>
                <a:latin typeface="Abadi"/>
              </a:rPr>
              <a:t>.</a:t>
            </a:r>
          </a:p>
          <a:p>
            <a:pPr lvl="1">
              <a:lnSpc>
                <a:spcPct val="100000"/>
              </a:lnSpc>
              <a:spcBef>
                <a:spcPts val="1400"/>
              </a:spcBef>
            </a:pPr>
            <a:r>
              <a:rPr lang="en-US" sz="1200" dirty="0" smtClean="0">
                <a:solidFill>
                  <a:schemeClr val="accent3">
                    <a:lumMod val="25000"/>
                  </a:schemeClr>
                </a:solidFill>
                <a:latin typeface="Abadi"/>
              </a:rPr>
              <a:t>Finding</a:t>
            </a:r>
            <a:r>
              <a:rPr lang="en-US" sz="1200" dirty="0">
                <a:solidFill>
                  <a:schemeClr val="accent3">
                    <a:lumMod val="25000"/>
                  </a:schemeClr>
                </a:solidFill>
                <a:latin typeface="Abadi"/>
              </a:rPr>
              <a:t>: Successful launches generally had a more consistent payload mass range, while failed launches showed more variability</a:t>
            </a:r>
            <a:r>
              <a:rPr lang="en-US" sz="1200" dirty="0" smtClean="0">
                <a:solidFill>
                  <a:schemeClr val="accent3">
                    <a:lumMod val="25000"/>
                  </a:schemeClr>
                </a:solidFill>
                <a:latin typeface="Abadi"/>
              </a:rPr>
              <a:t>.</a:t>
            </a:r>
            <a:endParaRPr lang="en-US" sz="1200" dirty="0">
              <a:solidFill>
                <a:schemeClr val="accent3">
                  <a:lumMod val="25000"/>
                </a:schemeClr>
              </a:solidFill>
              <a:latin typeface="Abadi"/>
            </a:endParaRPr>
          </a:p>
          <a:p>
            <a:pPr>
              <a:lnSpc>
                <a:spcPct val="100000"/>
              </a:lnSpc>
              <a:spcBef>
                <a:spcPts val="1400"/>
              </a:spcBef>
            </a:pPr>
            <a:r>
              <a:rPr lang="en-US" sz="1600" dirty="0">
                <a:hlinkClick r:id="rId3"/>
              </a:rPr>
              <a:t>GitHub </a:t>
            </a:r>
            <a:r>
              <a:rPr lang="en-US" sz="1600" dirty="0" smtClean="0">
                <a:hlinkClick r:id="rId3"/>
              </a:rPr>
              <a:t>Link</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2722355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400" b="1" dirty="0"/>
              <a:t>Query 1: List All Launch </a:t>
            </a:r>
            <a:r>
              <a:rPr lang="en-US" sz="1400" b="1" dirty="0" smtClean="0"/>
              <a:t>Sites</a:t>
            </a:r>
          </a:p>
          <a:p>
            <a:pPr lvl="1">
              <a:lnSpc>
                <a:spcPct val="100000"/>
              </a:lnSpc>
              <a:spcBef>
                <a:spcPts val="1400"/>
              </a:spcBef>
            </a:pPr>
            <a:r>
              <a:rPr lang="en-US" sz="1400" dirty="0"/>
              <a:t>Purpose: Identify all unique launch sites used by </a:t>
            </a:r>
            <a:r>
              <a:rPr lang="en-US" sz="1400" dirty="0" err="1"/>
              <a:t>SpaceX</a:t>
            </a:r>
            <a:r>
              <a:rPr lang="en-US" sz="1400" dirty="0" smtClean="0"/>
              <a:t>.</a:t>
            </a:r>
          </a:p>
          <a:p>
            <a:pPr lvl="1">
              <a:lnSpc>
                <a:spcPct val="100000"/>
              </a:lnSpc>
              <a:spcBef>
                <a:spcPts val="1400"/>
              </a:spcBef>
            </a:pPr>
            <a:r>
              <a:rPr lang="en-US" sz="1400" dirty="0" smtClean="0"/>
              <a:t>Finding</a:t>
            </a:r>
            <a:r>
              <a:rPr lang="en-US" sz="1400" dirty="0"/>
              <a:t>: Identified four distinct launch sites: CCAFS SLC 40, VAFB SLC 4E, KSC LC 39A, and CCAFS LC 40</a:t>
            </a:r>
            <a:r>
              <a:rPr lang="en-US" sz="1400" dirty="0" smtClean="0"/>
              <a:t>.</a:t>
            </a:r>
          </a:p>
          <a:p>
            <a:pPr>
              <a:lnSpc>
                <a:spcPct val="100000"/>
              </a:lnSpc>
              <a:spcBef>
                <a:spcPts val="1400"/>
              </a:spcBef>
            </a:pPr>
            <a:r>
              <a:rPr lang="en-US" sz="1400" b="1" dirty="0"/>
              <a:t>Query 2: Calculate Total Payload </a:t>
            </a:r>
            <a:r>
              <a:rPr lang="en-US" sz="1400" b="1" dirty="0" smtClean="0"/>
              <a:t>Mass</a:t>
            </a:r>
          </a:p>
          <a:p>
            <a:pPr lvl="1">
              <a:lnSpc>
                <a:spcPct val="100000"/>
              </a:lnSpc>
              <a:spcBef>
                <a:spcPts val="1400"/>
              </a:spcBef>
            </a:pPr>
            <a:r>
              <a:rPr lang="en-US" sz="1400" dirty="0"/>
              <a:t>Purpose: Calculate the total payload mass carried by all </a:t>
            </a:r>
            <a:r>
              <a:rPr lang="en-US" sz="1400" dirty="0" err="1"/>
              <a:t>SpaceX</a:t>
            </a:r>
            <a:r>
              <a:rPr lang="en-US" sz="1400" dirty="0"/>
              <a:t> launches</a:t>
            </a:r>
            <a:r>
              <a:rPr lang="en-US" sz="1400" dirty="0" smtClean="0"/>
              <a:t>.</a:t>
            </a:r>
          </a:p>
          <a:p>
            <a:pPr lvl="1">
              <a:lnSpc>
                <a:spcPct val="100000"/>
              </a:lnSpc>
              <a:spcBef>
                <a:spcPts val="1400"/>
              </a:spcBef>
            </a:pPr>
            <a:r>
              <a:rPr lang="en-US" sz="1400" dirty="0" smtClean="0"/>
              <a:t>Finding</a:t>
            </a:r>
            <a:r>
              <a:rPr lang="en-US" sz="1400" dirty="0"/>
              <a:t>: The total payload mass carried by </a:t>
            </a:r>
            <a:r>
              <a:rPr lang="en-US" sz="1400" dirty="0" err="1"/>
              <a:t>SpaceX</a:t>
            </a:r>
            <a:r>
              <a:rPr lang="en-US" sz="1400" dirty="0"/>
              <a:t> launches is 1,217,853 </a:t>
            </a:r>
            <a:r>
              <a:rPr lang="en-US" sz="1400" dirty="0" smtClean="0"/>
              <a:t>kg.</a:t>
            </a:r>
          </a:p>
          <a:p>
            <a:pPr>
              <a:lnSpc>
                <a:spcPct val="100000"/>
              </a:lnSpc>
              <a:spcBef>
                <a:spcPts val="1400"/>
              </a:spcBef>
            </a:pPr>
            <a:r>
              <a:rPr lang="en-US" sz="1400" b="1" dirty="0" smtClean="0"/>
              <a:t>Query </a:t>
            </a:r>
            <a:r>
              <a:rPr lang="en-US" sz="1400" b="1" dirty="0"/>
              <a:t>3: Average Payload Mass for Each Booster </a:t>
            </a:r>
            <a:r>
              <a:rPr lang="en-US" sz="1400" b="1" dirty="0" smtClean="0"/>
              <a:t>Version</a:t>
            </a:r>
          </a:p>
          <a:p>
            <a:pPr lvl="1">
              <a:lnSpc>
                <a:spcPct val="100000"/>
              </a:lnSpc>
              <a:spcBef>
                <a:spcPts val="1400"/>
              </a:spcBef>
            </a:pPr>
            <a:r>
              <a:rPr lang="en-US" sz="1400" dirty="0"/>
              <a:t>Purpose: Calculate the average payload mass for each booster version</a:t>
            </a:r>
            <a:r>
              <a:rPr lang="en-US" sz="1400" dirty="0" smtClean="0"/>
              <a:t>.</a:t>
            </a:r>
          </a:p>
          <a:p>
            <a:pPr lvl="1">
              <a:lnSpc>
                <a:spcPct val="100000"/>
              </a:lnSpc>
              <a:spcBef>
                <a:spcPts val="1400"/>
              </a:spcBef>
            </a:pPr>
            <a:r>
              <a:rPr lang="en-US" sz="1400" dirty="0" smtClean="0"/>
              <a:t>Finding</a:t>
            </a:r>
            <a:r>
              <a:rPr lang="en-US" sz="1400" dirty="0"/>
              <a:t>: The Falcon 9 Full Thrust booster version carried the heaviest average payload mass.</a:t>
            </a:r>
            <a:endParaRPr lang="en-US" sz="1400" dirty="0" smtClean="0"/>
          </a:p>
          <a:p>
            <a:pPr>
              <a:lnSpc>
                <a:spcPct val="100000"/>
              </a:lnSpc>
              <a:spcBef>
                <a:spcPts val="1400"/>
              </a:spcBef>
            </a:pPr>
            <a:r>
              <a:rPr lang="en-US" sz="1400" b="1" dirty="0"/>
              <a:t>Query 4: Success Rate of Launches by Orbit Type</a:t>
            </a:r>
          </a:p>
          <a:p>
            <a:pPr lvl="1">
              <a:lnSpc>
                <a:spcPct val="100000"/>
              </a:lnSpc>
              <a:spcBef>
                <a:spcPts val="1400"/>
              </a:spcBef>
            </a:pPr>
            <a:r>
              <a:rPr lang="en-US" sz="1400" dirty="0"/>
              <a:t>Purpose: Identify all unique launch sites used by </a:t>
            </a:r>
            <a:r>
              <a:rPr lang="en-US" sz="1400" dirty="0" err="1"/>
              <a:t>SpaceX</a:t>
            </a:r>
            <a:r>
              <a:rPr lang="en-US" sz="1400" dirty="0"/>
              <a:t>.</a:t>
            </a:r>
          </a:p>
          <a:p>
            <a:pPr lvl="1">
              <a:lnSpc>
                <a:spcPct val="100000"/>
              </a:lnSpc>
              <a:spcBef>
                <a:spcPts val="1400"/>
              </a:spcBef>
            </a:pPr>
            <a:r>
              <a:rPr lang="en-US" sz="1400" dirty="0"/>
              <a:t>Finding: Low Earth Orbit (LEO) had the highest success rate, while Geostationary Transfer Orbit (GTO) had the lowest.</a:t>
            </a:r>
          </a:p>
          <a:p>
            <a:pPr marL="0" indent="0">
              <a:buNone/>
            </a:pPr>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6348"/>
            <a:ext cx="9745589" cy="4351338"/>
          </a:xfrm>
          <a:prstGeom prst="rect">
            <a:avLst/>
          </a:prstGeom>
        </p:spPr>
        <p:txBody>
          <a:bodyPr lIns="91440" tIns="45720" rIns="91440" bIns="45720" anchor="t"/>
          <a:lstStyle/>
          <a:p>
            <a:pPr>
              <a:lnSpc>
                <a:spcPct val="100000"/>
              </a:lnSpc>
              <a:spcBef>
                <a:spcPts val="1400"/>
              </a:spcBef>
            </a:pPr>
            <a:r>
              <a:rPr lang="en-US" sz="1600" b="1" dirty="0" smtClean="0"/>
              <a:t>Query </a:t>
            </a:r>
            <a:r>
              <a:rPr lang="en-US" sz="1600" b="1" dirty="0"/>
              <a:t>5: Number of Launches Per </a:t>
            </a:r>
            <a:r>
              <a:rPr lang="en-US" sz="1600" b="1" dirty="0" smtClean="0"/>
              <a:t>Year</a:t>
            </a:r>
          </a:p>
          <a:p>
            <a:pPr lvl="1">
              <a:lnSpc>
                <a:spcPct val="100000"/>
              </a:lnSpc>
              <a:spcBef>
                <a:spcPts val="1400"/>
              </a:spcBef>
            </a:pPr>
            <a:r>
              <a:rPr lang="en-US" sz="1600" dirty="0" smtClean="0"/>
              <a:t>Purpose</a:t>
            </a:r>
            <a:r>
              <a:rPr lang="en-US" sz="1600" dirty="0"/>
              <a:t>: Count the number of launches per year</a:t>
            </a:r>
            <a:r>
              <a:rPr lang="en-US" sz="1600" dirty="0" smtClean="0"/>
              <a:t>.</a:t>
            </a:r>
          </a:p>
          <a:p>
            <a:pPr lvl="1">
              <a:lnSpc>
                <a:spcPct val="100000"/>
              </a:lnSpc>
              <a:spcBef>
                <a:spcPts val="1400"/>
              </a:spcBef>
            </a:pPr>
            <a:r>
              <a:rPr lang="en-US" sz="1600" dirty="0" smtClean="0"/>
              <a:t>Finding</a:t>
            </a:r>
            <a:r>
              <a:rPr lang="en-US" sz="1600" dirty="0"/>
              <a:t>: The number of launches has increased significantly over the years, with a peak in recent </a:t>
            </a:r>
            <a:r>
              <a:rPr lang="en-US" sz="1600" dirty="0" smtClean="0"/>
              <a:t>years.</a:t>
            </a:r>
          </a:p>
          <a:p>
            <a:pPr>
              <a:lnSpc>
                <a:spcPct val="100000"/>
              </a:lnSpc>
              <a:spcBef>
                <a:spcPts val="1400"/>
              </a:spcBef>
            </a:pPr>
            <a:r>
              <a:rPr lang="en-US" sz="1600" b="1" dirty="0" smtClean="0"/>
              <a:t>Query 6: </a:t>
            </a:r>
            <a:r>
              <a:rPr lang="en-US" sz="1600" b="1" dirty="0"/>
              <a:t>Success Rate of Launches Per Launch Site</a:t>
            </a:r>
            <a:endParaRPr lang="en-US" sz="1600" b="1" dirty="0" smtClean="0"/>
          </a:p>
          <a:p>
            <a:pPr lvl="1">
              <a:lnSpc>
                <a:spcPct val="100000"/>
              </a:lnSpc>
              <a:spcBef>
                <a:spcPts val="1400"/>
              </a:spcBef>
            </a:pPr>
            <a:r>
              <a:rPr lang="en-US" sz="1600" dirty="0" smtClean="0"/>
              <a:t>Purpose</a:t>
            </a:r>
            <a:r>
              <a:rPr lang="en-US" sz="1600" dirty="0"/>
              <a:t>: Calculate the success rate of launches for each launch </a:t>
            </a:r>
            <a:r>
              <a:rPr lang="en-US" sz="1600" dirty="0" smtClean="0"/>
              <a:t>site.</a:t>
            </a:r>
          </a:p>
          <a:p>
            <a:pPr lvl="1">
              <a:lnSpc>
                <a:spcPct val="100000"/>
              </a:lnSpc>
              <a:spcBef>
                <a:spcPts val="1400"/>
              </a:spcBef>
            </a:pPr>
            <a:r>
              <a:rPr lang="en-US" sz="1600" dirty="0" smtClean="0"/>
              <a:t>Finding</a:t>
            </a:r>
            <a:r>
              <a:rPr lang="en-US" sz="1600" dirty="0"/>
              <a:t>: KSC LC 39A had the highest success rate among the launch sites</a:t>
            </a:r>
            <a:r>
              <a:rPr lang="en-US" sz="1600" dirty="0" smtClean="0"/>
              <a:t>.</a:t>
            </a:r>
          </a:p>
          <a:p>
            <a:pPr>
              <a:lnSpc>
                <a:spcPct val="100000"/>
              </a:lnSpc>
              <a:spcBef>
                <a:spcPts val="1400"/>
              </a:spcBef>
            </a:pPr>
            <a:r>
              <a:rPr lang="en-US" sz="1600" b="1" dirty="0"/>
              <a:t>Query 7: Top 5 Heaviest </a:t>
            </a:r>
            <a:r>
              <a:rPr lang="en-US" sz="1600" b="1" dirty="0" smtClean="0"/>
              <a:t>Payloads</a:t>
            </a:r>
          </a:p>
          <a:p>
            <a:pPr lvl="1">
              <a:lnSpc>
                <a:spcPct val="100000"/>
              </a:lnSpc>
              <a:spcBef>
                <a:spcPts val="1400"/>
              </a:spcBef>
            </a:pPr>
            <a:r>
              <a:rPr lang="en-US" sz="1600" dirty="0"/>
              <a:t>Purpose: Identify the top 5 heaviest payloads carried by </a:t>
            </a:r>
            <a:r>
              <a:rPr lang="en-US" sz="1600" dirty="0" err="1"/>
              <a:t>SpaceX</a:t>
            </a:r>
            <a:r>
              <a:rPr lang="en-US" sz="1600" dirty="0" smtClean="0"/>
              <a:t>.</a:t>
            </a:r>
          </a:p>
          <a:p>
            <a:pPr lvl="1">
              <a:lnSpc>
                <a:spcPct val="100000"/>
              </a:lnSpc>
              <a:spcBef>
                <a:spcPts val="1400"/>
              </a:spcBef>
            </a:pPr>
            <a:r>
              <a:rPr lang="en-US" sz="1600" dirty="0" smtClean="0"/>
              <a:t>Finding</a:t>
            </a:r>
            <a:r>
              <a:rPr lang="en-US" sz="1600" dirty="0"/>
              <a:t>: The heaviest payloads were predominantly carried by the Falcon Heavy launches</a:t>
            </a:r>
            <a:r>
              <a:rPr lang="en-US" sz="1600" dirty="0" smtClean="0"/>
              <a:t>.</a:t>
            </a:r>
          </a:p>
          <a:p>
            <a:pPr>
              <a:lnSpc>
                <a:spcPct val="100000"/>
              </a:lnSpc>
              <a:spcBef>
                <a:spcPts val="1400"/>
              </a:spcBef>
            </a:pPr>
            <a:r>
              <a:rPr lang="en-US" sz="2000" dirty="0">
                <a:hlinkClick r:id="rId3"/>
              </a:rPr>
              <a:t>GitHub </a:t>
            </a:r>
            <a:r>
              <a:rPr lang="en-US" sz="2000" dirty="0" smtClean="0">
                <a:hlinkClick r:id="rId3"/>
              </a:rPr>
              <a:t>Link</a:t>
            </a:r>
            <a:endParaRPr lang="en-US" sz="20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7614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47500" lnSpcReduction="20000"/>
          </a:bodyPr>
          <a:lstStyle/>
          <a:p>
            <a:pPr>
              <a:lnSpc>
                <a:spcPct val="120000"/>
              </a:lnSpc>
            </a:pPr>
            <a:r>
              <a:rPr lang="en-US" b="1" dirty="0" smtClean="0">
                <a:latin typeface="Abadi" panose="020B0604020104020204"/>
              </a:rPr>
              <a:t>Markers </a:t>
            </a:r>
            <a:r>
              <a:rPr lang="en-US" b="1" dirty="0">
                <a:latin typeface="Abadi" panose="020B0604020104020204"/>
              </a:rPr>
              <a:t>at each </a:t>
            </a:r>
            <a:r>
              <a:rPr lang="en-US" b="1" dirty="0" err="1">
                <a:latin typeface="Abadi" panose="020B0604020104020204"/>
              </a:rPr>
              <a:t>SpaceX</a:t>
            </a:r>
            <a:r>
              <a:rPr lang="en-US" b="1" dirty="0">
                <a:latin typeface="Abadi" panose="020B0604020104020204"/>
              </a:rPr>
              <a:t> launch </a:t>
            </a:r>
            <a:r>
              <a:rPr lang="en-US" b="1" dirty="0" smtClean="0">
                <a:latin typeface="Abadi" panose="020B0604020104020204"/>
              </a:rPr>
              <a:t>site</a:t>
            </a:r>
          </a:p>
          <a:p>
            <a:pPr lvl="1">
              <a:lnSpc>
                <a:spcPct val="120000"/>
              </a:lnSpc>
            </a:pPr>
            <a:r>
              <a:rPr lang="en-US" dirty="0" smtClean="0">
                <a:latin typeface="Abadi" panose="020B0604020104020204"/>
              </a:rPr>
              <a:t>To </a:t>
            </a:r>
            <a:r>
              <a:rPr lang="en-US" dirty="0">
                <a:latin typeface="Abadi" panose="020B0604020104020204"/>
              </a:rPr>
              <a:t>pinpoint the exact locations of all </a:t>
            </a:r>
            <a:r>
              <a:rPr lang="en-US" dirty="0" err="1">
                <a:latin typeface="Abadi" panose="020B0604020104020204"/>
              </a:rPr>
              <a:t>SpaceX</a:t>
            </a:r>
            <a:r>
              <a:rPr lang="en-US" dirty="0">
                <a:latin typeface="Abadi" panose="020B0604020104020204"/>
              </a:rPr>
              <a:t> launch sites, providing a clear visual reference for the geographical distribution of launch sites</a:t>
            </a:r>
            <a:r>
              <a:rPr lang="en-US" dirty="0" smtClean="0">
                <a:latin typeface="Abadi" panose="020B0604020104020204"/>
              </a:rPr>
              <a:t>.</a:t>
            </a:r>
          </a:p>
          <a:p>
            <a:pPr>
              <a:lnSpc>
                <a:spcPct val="120000"/>
              </a:lnSpc>
            </a:pPr>
            <a:r>
              <a:rPr lang="en-US" b="1" dirty="0" smtClean="0">
                <a:latin typeface="Abadi" panose="020B0604020104020204"/>
              </a:rPr>
              <a:t>Circles </a:t>
            </a:r>
            <a:r>
              <a:rPr lang="en-US" b="1" dirty="0">
                <a:latin typeface="Abadi" panose="020B0604020104020204"/>
              </a:rPr>
              <a:t>around each launch </a:t>
            </a:r>
            <a:r>
              <a:rPr lang="en-US" b="1" dirty="0" smtClean="0">
                <a:latin typeface="Abadi" panose="020B0604020104020204"/>
              </a:rPr>
              <a:t>site</a:t>
            </a:r>
          </a:p>
          <a:p>
            <a:pPr lvl="1">
              <a:lnSpc>
                <a:spcPct val="120000"/>
              </a:lnSpc>
            </a:pPr>
            <a:r>
              <a:rPr lang="en-US" dirty="0" smtClean="0">
                <a:latin typeface="Abadi" panose="020B0604020104020204"/>
              </a:rPr>
              <a:t>To </a:t>
            </a:r>
            <a:r>
              <a:rPr lang="en-US" dirty="0">
                <a:latin typeface="Abadi" panose="020B0604020104020204"/>
              </a:rPr>
              <a:t>indicate the area within a specific radius around each launch site, helping to visualize the proximity of launch sites to populated areas and other points of interest</a:t>
            </a:r>
            <a:r>
              <a:rPr lang="en-US" dirty="0" smtClean="0">
                <a:latin typeface="Abadi" panose="020B0604020104020204"/>
              </a:rPr>
              <a:t>.</a:t>
            </a:r>
          </a:p>
          <a:p>
            <a:pPr>
              <a:lnSpc>
                <a:spcPct val="120000"/>
              </a:lnSpc>
            </a:pPr>
            <a:r>
              <a:rPr lang="en-US" b="1" dirty="0" smtClean="0">
                <a:latin typeface="Abadi" panose="020B0604020104020204"/>
              </a:rPr>
              <a:t>Lines </a:t>
            </a:r>
            <a:r>
              <a:rPr lang="en-US" b="1" dirty="0">
                <a:latin typeface="Abadi" panose="020B0604020104020204"/>
              </a:rPr>
              <a:t>connecting launch sites to their nearest city or transportation </a:t>
            </a:r>
            <a:r>
              <a:rPr lang="en-US" b="1" dirty="0" smtClean="0">
                <a:latin typeface="Abadi" panose="020B0604020104020204"/>
              </a:rPr>
              <a:t>hub</a:t>
            </a:r>
          </a:p>
          <a:p>
            <a:pPr lvl="1">
              <a:lnSpc>
                <a:spcPct val="120000"/>
              </a:lnSpc>
            </a:pPr>
            <a:r>
              <a:rPr lang="en-US" dirty="0" smtClean="0">
                <a:latin typeface="Abadi" panose="020B0604020104020204"/>
              </a:rPr>
              <a:t>To </a:t>
            </a:r>
            <a:r>
              <a:rPr lang="en-US" dirty="0">
                <a:latin typeface="Abadi" panose="020B0604020104020204"/>
              </a:rPr>
              <a:t>show the logistical connections between launch sites and major infrastructure, illustrating the accessibility of launch sites which is crucial for transportation and logistics planning</a:t>
            </a:r>
            <a:r>
              <a:rPr lang="en-US" dirty="0" smtClean="0">
                <a:latin typeface="Abadi" panose="020B0604020104020204"/>
              </a:rPr>
              <a:t>.</a:t>
            </a:r>
          </a:p>
          <a:p>
            <a:pPr>
              <a:lnSpc>
                <a:spcPct val="120000"/>
              </a:lnSpc>
            </a:pPr>
            <a:r>
              <a:rPr lang="en-US" b="1" dirty="0" smtClean="0">
                <a:latin typeface="Abadi" panose="020B0604020104020204"/>
              </a:rPr>
              <a:t>Popups </a:t>
            </a:r>
            <a:r>
              <a:rPr lang="en-US" b="1" dirty="0">
                <a:latin typeface="Abadi" panose="020B0604020104020204"/>
              </a:rPr>
              <a:t>with detailed information about each launch </a:t>
            </a:r>
            <a:r>
              <a:rPr lang="en-US" b="1" dirty="0" smtClean="0">
                <a:latin typeface="Abadi" panose="020B0604020104020204"/>
              </a:rPr>
              <a:t>site</a:t>
            </a:r>
          </a:p>
          <a:p>
            <a:pPr lvl="1">
              <a:lnSpc>
                <a:spcPct val="120000"/>
              </a:lnSpc>
            </a:pPr>
            <a:r>
              <a:rPr lang="en-US" dirty="0" smtClean="0">
                <a:latin typeface="Abadi" panose="020B0604020104020204"/>
              </a:rPr>
              <a:t>To </a:t>
            </a:r>
            <a:r>
              <a:rPr lang="en-US" dirty="0">
                <a:latin typeface="Abadi" panose="020B0604020104020204"/>
              </a:rPr>
              <a:t>provide additional context and details about each location when clicked, enhancing the interactive experience by displaying information such as launch history, success rates, and specific site details</a:t>
            </a:r>
            <a:r>
              <a:rPr lang="en-US" dirty="0" smtClean="0">
                <a:latin typeface="Abadi" panose="020B0604020104020204"/>
              </a:rPr>
              <a:t>.</a:t>
            </a:r>
          </a:p>
          <a:p>
            <a:pPr>
              <a:lnSpc>
                <a:spcPct val="120000"/>
              </a:lnSpc>
            </a:pPr>
            <a:r>
              <a:rPr lang="en-US" b="1" dirty="0">
                <a:latin typeface="Abadi" panose="020B0604020104020204"/>
              </a:rPr>
              <a:t>Distance </a:t>
            </a:r>
            <a:r>
              <a:rPr lang="en-US" b="1" dirty="0" smtClean="0">
                <a:latin typeface="Abadi" panose="020B0604020104020204"/>
              </a:rPr>
              <a:t>Calculation</a:t>
            </a:r>
          </a:p>
          <a:p>
            <a:pPr lvl="1">
              <a:lnSpc>
                <a:spcPct val="120000"/>
              </a:lnSpc>
            </a:pPr>
            <a:r>
              <a:rPr lang="en-US" dirty="0" smtClean="0">
                <a:latin typeface="Abadi" panose="020B0604020104020204"/>
              </a:rPr>
              <a:t>Visualizing the distances to key infrastructure elements (coastline, railways, etc.) is crucial for planning and operational logistics, ensuring all necessary facilities are within reachable and safe limits. </a:t>
            </a:r>
          </a:p>
          <a:p>
            <a:pPr>
              <a:lnSpc>
                <a:spcPct val="120000"/>
              </a:lnSpc>
            </a:pPr>
            <a:r>
              <a:rPr lang="en-US" dirty="0" smtClean="0">
                <a:hlinkClick r:id="rId4"/>
              </a:rPr>
              <a:t>GitHub Link</a:t>
            </a:r>
            <a:endParaRPr lang="en-US" dirty="0" smtClean="0">
              <a:latin typeface="Abadi" panose="020B0604020104020204"/>
            </a:endParaRPr>
          </a:p>
          <a:p>
            <a:pPr>
              <a:lnSpc>
                <a:spcPct val="120000"/>
              </a:lnSpc>
            </a:pPr>
            <a:endParaRPr lang="en-US" dirty="0">
              <a:latin typeface="Abadi" panose="020B060402010402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47500" lnSpcReduction="20000"/>
          </a:bodyPr>
          <a:lstStyle/>
          <a:p>
            <a:pPr>
              <a:lnSpc>
                <a:spcPct val="120000"/>
              </a:lnSpc>
            </a:pPr>
            <a:r>
              <a:rPr lang="en-US" b="1" dirty="0">
                <a:latin typeface="Abadi" panose="020B0604020104020204"/>
              </a:rPr>
              <a:t>Dropdown menu to select different launch </a:t>
            </a:r>
            <a:r>
              <a:rPr lang="en-US" b="1" dirty="0" smtClean="0">
                <a:latin typeface="Abadi" panose="020B0604020104020204"/>
              </a:rPr>
              <a:t>sites</a:t>
            </a:r>
          </a:p>
          <a:p>
            <a:pPr lvl="1">
              <a:lnSpc>
                <a:spcPct val="120000"/>
              </a:lnSpc>
            </a:pPr>
            <a:r>
              <a:rPr lang="en-US" dirty="0">
                <a:latin typeface="Abadi" panose="020B0604020104020204"/>
              </a:rPr>
              <a:t>Allows users to filter data based on the selected launch site, providing a focused analysis of launch data for each specific </a:t>
            </a:r>
            <a:r>
              <a:rPr lang="en-US" dirty="0" smtClean="0">
                <a:latin typeface="Abadi" panose="020B0604020104020204"/>
              </a:rPr>
              <a:t>location.</a:t>
            </a:r>
          </a:p>
          <a:p>
            <a:pPr>
              <a:lnSpc>
                <a:spcPct val="120000"/>
              </a:lnSpc>
            </a:pPr>
            <a:r>
              <a:rPr lang="en-US" b="1" dirty="0" smtClean="0">
                <a:latin typeface="Abadi" panose="020B0604020104020204"/>
              </a:rPr>
              <a:t>Pie </a:t>
            </a:r>
            <a:r>
              <a:rPr lang="en-US" b="1" dirty="0">
                <a:latin typeface="Abadi" panose="020B0604020104020204"/>
              </a:rPr>
              <a:t>chart displaying the success rate of launches</a:t>
            </a:r>
            <a:endParaRPr lang="en-US" b="1" dirty="0" smtClean="0">
              <a:latin typeface="Abadi" panose="020B0604020104020204"/>
            </a:endParaRPr>
          </a:p>
          <a:p>
            <a:pPr lvl="1">
              <a:lnSpc>
                <a:spcPct val="120000"/>
              </a:lnSpc>
            </a:pPr>
            <a:r>
              <a:rPr lang="en-US" dirty="0">
                <a:latin typeface="Abadi" panose="020B0604020104020204"/>
              </a:rPr>
              <a:t>Visualizes the proportion of successful and failed launches, offering a quick overview of </a:t>
            </a:r>
            <a:r>
              <a:rPr lang="en-US" dirty="0" err="1">
                <a:latin typeface="Abadi" panose="020B0604020104020204"/>
              </a:rPr>
              <a:t>SpaceX's</a:t>
            </a:r>
            <a:r>
              <a:rPr lang="en-US" dirty="0">
                <a:latin typeface="Abadi" panose="020B0604020104020204"/>
              </a:rPr>
              <a:t> launch success rate.</a:t>
            </a:r>
            <a:endParaRPr lang="en-US" dirty="0" smtClean="0">
              <a:latin typeface="Abadi" panose="020B0604020104020204"/>
            </a:endParaRPr>
          </a:p>
          <a:p>
            <a:pPr>
              <a:lnSpc>
                <a:spcPct val="120000"/>
              </a:lnSpc>
            </a:pPr>
            <a:r>
              <a:rPr lang="en-US" b="1" dirty="0">
                <a:latin typeface="Abadi" panose="020B0604020104020204"/>
              </a:rPr>
              <a:t>Scatter plot showing payload mass against launch </a:t>
            </a:r>
            <a:r>
              <a:rPr lang="en-US" b="1" dirty="0" smtClean="0">
                <a:latin typeface="Abadi" panose="020B0604020104020204"/>
              </a:rPr>
              <a:t>outcomes</a:t>
            </a:r>
          </a:p>
          <a:p>
            <a:pPr lvl="1">
              <a:lnSpc>
                <a:spcPct val="120000"/>
              </a:lnSpc>
            </a:pPr>
            <a:r>
              <a:rPr lang="en-US" dirty="0">
                <a:latin typeface="Abadi" panose="020B0604020104020204"/>
              </a:rPr>
              <a:t>Helps in identifying any correlations between payload mass and the success or failure of launches, revealing patterns that may affect launch outcomes.</a:t>
            </a:r>
            <a:endParaRPr lang="en-US" dirty="0" smtClean="0">
              <a:latin typeface="Abadi" panose="020B0604020104020204"/>
            </a:endParaRPr>
          </a:p>
          <a:p>
            <a:pPr>
              <a:lnSpc>
                <a:spcPct val="120000"/>
              </a:lnSpc>
            </a:pPr>
            <a:r>
              <a:rPr lang="en-US" b="1" dirty="0" smtClean="0">
                <a:latin typeface="Abadi" panose="020B0604020104020204"/>
              </a:rPr>
              <a:t>Range </a:t>
            </a:r>
            <a:r>
              <a:rPr lang="en-US" b="1" dirty="0">
                <a:latin typeface="Abadi" panose="020B0604020104020204"/>
              </a:rPr>
              <a:t>slider to filter data based on payload mass</a:t>
            </a:r>
            <a:endParaRPr lang="en-US" b="1" dirty="0" smtClean="0">
              <a:latin typeface="Abadi" panose="020B0604020104020204"/>
            </a:endParaRPr>
          </a:p>
          <a:p>
            <a:pPr lvl="1">
              <a:lnSpc>
                <a:spcPct val="120000"/>
              </a:lnSpc>
            </a:pPr>
            <a:r>
              <a:rPr lang="en-US" dirty="0">
                <a:latin typeface="Abadi" panose="020B0604020104020204"/>
              </a:rPr>
              <a:t>Enables users to explore launch data within specific payload mass ranges, providing insights into how different payload masses impact launch success.</a:t>
            </a:r>
            <a:endParaRPr lang="en-US" dirty="0" smtClean="0">
              <a:latin typeface="Abadi" panose="020B0604020104020204"/>
            </a:endParaRPr>
          </a:p>
          <a:p>
            <a:pPr>
              <a:lnSpc>
                <a:spcPct val="120000"/>
              </a:lnSpc>
            </a:pPr>
            <a:r>
              <a:rPr lang="en-US" b="1" dirty="0">
                <a:latin typeface="Abadi" panose="020B0604020104020204"/>
              </a:rPr>
              <a:t>Bar chart displaying the number of successful launches per year</a:t>
            </a:r>
            <a:r>
              <a:rPr lang="en-US" b="1" dirty="0" smtClean="0">
                <a:latin typeface="Abadi" panose="020B0604020104020204"/>
              </a:rPr>
              <a:t>.</a:t>
            </a:r>
          </a:p>
          <a:p>
            <a:pPr lvl="1">
              <a:lnSpc>
                <a:spcPct val="120000"/>
              </a:lnSpc>
            </a:pPr>
            <a:r>
              <a:rPr lang="en-US" dirty="0">
                <a:latin typeface="Abadi" panose="020B0604020104020204"/>
              </a:rPr>
              <a:t>Illustrates the yearly trends in launch success, highlighting improvements or declines in </a:t>
            </a:r>
            <a:r>
              <a:rPr lang="en-US" dirty="0" err="1">
                <a:latin typeface="Abadi" panose="020B0604020104020204"/>
              </a:rPr>
              <a:t>SpaceX's</a:t>
            </a:r>
            <a:r>
              <a:rPr lang="en-US" dirty="0">
                <a:latin typeface="Abadi" panose="020B0604020104020204"/>
              </a:rPr>
              <a:t> performance over time</a:t>
            </a:r>
            <a:r>
              <a:rPr lang="en-US" dirty="0" smtClean="0">
                <a:latin typeface="Abadi" panose="020B0604020104020204"/>
              </a:rPr>
              <a:t>.</a:t>
            </a:r>
          </a:p>
          <a:p>
            <a:pPr>
              <a:lnSpc>
                <a:spcPct val="120000"/>
              </a:lnSpc>
            </a:pPr>
            <a:r>
              <a:rPr lang="en-US" b="1" dirty="0">
                <a:latin typeface="Abadi" panose="020B0604020104020204"/>
              </a:rPr>
              <a:t>Interactive map showing the locations of launch </a:t>
            </a:r>
            <a:r>
              <a:rPr lang="en-US" b="1" dirty="0" smtClean="0">
                <a:latin typeface="Abadi" panose="020B0604020104020204"/>
              </a:rPr>
              <a:t>sites</a:t>
            </a:r>
          </a:p>
          <a:p>
            <a:pPr lvl="1">
              <a:lnSpc>
                <a:spcPct val="120000"/>
              </a:lnSpc>
            </a:pPr>
            <a:r>
              <a:rPr lang="en-US" dirty="0">
                <a:latin typeface="Abadi" panose="020B0604020104020204"/>
              </a:rPr>
              <a:t>Provides a geographical context for the launches, allowing users to see where launches are taking place and how location factors might influence </a:t>
            </a:r>
            <a:r>
              <a:rPr lang="en-US" dirty="0" smtClean="0">
                <a:latin typeface="Abadi" panose="020B0604020104020204"/>
              </a:rPr>
              <a:t>outcomes</a:t>
            </a:r>
          </a:p>
          <a:p>
            <a:pPr>
              <a:lnSpc>
                <a:spcPct val="120000"/>
              </a:lnSpc>
            </a:pPr>
            <a:r>
              <a:rPr lang="en-US" dirty="0">
                <a:hlinkClick r:id="rId4"/>
              </a:rPr>
              <a:t>GitHub </a:t>
            </a:r>
            <a:r>
              <a:rPr lang="en-US" dirty="0" smtClean="0">
                <a:hlinkClick r:id="rId4"/>
              </a:rPr>
              <a:t>Link</a:t>
            </a:r>
            <a:endParaRPr lang="en-US" dirty="0" smtClean="0">
              <a:latin typeface="Abadi" panose="020B0604020104020204"/>
            </a:endParaRPr>
          </a:p>
          <a:p>
            <a:pPr marL="457200" lvl="1" indent="0">
              <a:lnSpc>
                <a:spcPct val="120000"/>
              </a:lnSpc>
              <a:buNone/>
            </a:pPr>
            <a:endParaRPr lang="en-US" dirty="0">
              <a:latin typeface="Abadi" panose="020B0604020104020204"/>
            </a:endParaRPr>
          </a:p>
          <a:p>
            <a:pPr>
              <a:lnSpc>
                <a:spcPct val="120000"/>
              </a:lnSpc>
            </a:pPr>
            <a:endParaRPr lang="en-US" dirty="0">
              <a:latin typeface="Abadi" panose="020B060402010402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836478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p:cNvGraphicFramePr/>
          <p:nvPr>
            <p:extLst>
              <p:ext uri="{D42A27DB-BD31-4B8C-83A1-F6EECF244321}">
                <p14:modId xmlns:p14="http://schemas.microsoft.com/office/powerpoint/2010/main" val="3937575077"/>
              </p:ext>
            </p:extLst>
          </p:nvPr>
        </p:nvGraphicFramePr>
        <p:xfrm>
          <a:off x="6770756" y="1470582"/>
          <a:ext cx="4249178" cy="50731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p:cNvSpPr txBox="1"/>
          <p:nvPr/>
        </p:nvSpPr>
        <p:spPr>
          <a:xfrm>
            <a:off x="471340" y="1470581"/>
            <a:ext cx="6154312" cy="5693866"/>
          </a:xfrm>
          <a:prstGeom prst="rect">
            <a:avLst/>
          </a:prstGeom>
          <a:noFill/>
        </p:spPr>
        <p:txBody>
          <a:bodyPr wrap="square" rtlCol="0">
            <a:spAutoFit/>
          </a:bodyPr>
          <a:lstStyle/>
          <a:p>
            <a:pPr marL="342900" indent="-342900">
              <a:buAutoNum type="arabicPeriod"/>
            </a:pPr>
            <a:r>
              <a:rPr lang="en-US" sz="1400" b="1" dirty="0" smtClean="0">
                <a:latin typeface="Abadi" panose="020B0604020104020204"/>
              </a:rPr>
              <a:t>Building </a:t>
            </a:r>
            <a:r>
              <a:rPr lang="en-US" sz="1400" b="1" dirty="0">
                <a:latin typeface="Abadi" panose="020B0604020104020204"/>
              </a:rPr>
              <a:t>the </a:t>
            </a:r>
            <a:r>
              <a:rPr lang="en-US" sz="1400" b="1" dirty="0" smtClean="0">
                <a:latin typeface="Abadi" panose="020B0604020104020204"/>
              </a:rPr>
              <a:t>Models:</a:t>
            </a:r>
            <a:endParaRPr lang="en-US" sz="1400" dirty="0" smtClean="0">
              <a:latin typeface="Abadi" panose="020B0604020104020204"/>
            </a:endParaRPr>
          </a:p>
          <a:p>
            <a:pPr marL="742950" lvl="1" indent="-285750">
              <a:buFont typeface="Arial" panose="020B0604020202020204" pitchFamily="34" charset="0"/>
              <a:buChar char="•"/>
            </a:pPr>
            <a:r>
              <a:rPr lang="en-US" sz="1400" b="1" dirty="0" smtClean="0">
                <a:latin typeface="Abadi" panose="020B0604020104020204"/>
              </a:rPr>
              <a:t>Data </a:t>
            </a:r>
            <a:r>
              <a:rPr lang="en-US" sz="1400" b="1" dirty="0">
                <a:latin typeface="Abadi" panose="020B0604020104020204"/>
              </a:rPr>
              <a:t>Preparation:</a:t>
            </a:r>
            <a:endParaRPr lang="en-US" sz="1400" dirty="0">
              <a:latin typeface="Abadi" panose="020B0604020104020204"/>
            </a:endParaRPr>
          </a:p>
          <a:p>
            <a:pPr lvl="2"/>
            <a:r>
              <a:rPr lang="en-US" sz="1400" dirty="0">
                <a:latin typeface="Abadi" panose="020B0604020104020204"/>
              </a:rPr>
              <a:t>Cleaned and preprocessed the dataset.</a:t>
            </a:r>
          </a:p>
          <a:p>
            <a:pPr lvl="2"/>
            <a:r>
              <a:rPr lang="en-US" sz="1400" dirty="0">
                <a:latin typeface="Abadi" panose="020B0604020104020204"/>
              </a:rPr>
              <a:t>Split data into training and testing sets.</a:t>
            </a:r>
          </a:p>
          <a:p>
            <a:pPr marL="742950" lvl="1" indent="-285750">
              <a:buFont typeface="Arial" panose="020B0604020202020204" pitchFamily="34" charset="0"/>
              <a:buChar char="•"/>
            </a:pPr>
            <a:r>
              <a:rPr lang="en-US" sz="1400" b="1" dirty="0">
                <a:latin typeface="Abadi" panose="020B0604020104020204"/>
              </a:rPr>
              <a:t>Model Selection:</a:t>
            </a:r>
            <a:endParaRPr lang="en-US" sz="1400" dirty="0">
              <a:latin typeface="Abadi" panose="020B0604020104020204"/>
            </a:endParaRPr>
          </a:p>
          <a:p>
            <a:pPr lvl="2"/>
            <a:r>
              <a:rPr lang="en-US" sz="1400" dirty="0">
                <a:latin typeface="Abadi" panose="020B0604020104020204"/>
              </a:rPr>
              <a:t>Selected four classification models: Logistic Regression, Support Vector Machine (SVM), Decision Tree, and K-Nearest Neighbors (KNN).</a:t>
            </a:r>
          </a:p>
          <a:p>
            <a:r>
              <a:rPr lang="en-US" sz="1400" b="1" dirty="0" smtClean="0">
                <a:latin typeface="Abadi" panose="020B0604020104020204"/>
              </a:rPr>
              <a:t>2. Training and improving </a:t>
            </a:r>
            <a:r>
              <a:rPr lang="en-US" sz="1400" b="1" dirty="0">
                <a:latin typeface="Abadi" panose="020B0604020104020204"/>
              </a:rPr>
              <a:t>the Models:</a:t>
            </a:r>
            <a:endParaRPr lang="en-US" sz="1400" dirty="0">
              <a:latin typeface="Abadi" panose="020B0604020104020204"/>
            </a:endParaRPr>
          </a:p>
          <a:p>
            <a:pPr marL="742950" lvl="1" indent="-285750">
              <a:buFont typeface="Arial" panose="020B0604020202020204" pitchFamily="34" charset="0"/>
              <a:buChar char="•"/>
            </a:pPr>
            <a:r>
              <a:rPr lang="en-US" sz="1400" b="1" dirty="0" smtClean="0">
                <a:latin typeface="Abadi" panose="020B0604020104020204"/>
              </a:rPr>
              <a:t>Training</a:t>
            </a:r>
            <a:r>
              <a:rPr lang="en-US" sz="1400" b="1" dirty="0">
                <a:latin typeface="Abadi" panose="020B0604020104020204"/>
              </a:rPr>
              <a:t>:</a:t>
            </a:r>
            <a:endParaRPr lang="en-US" sz="1400" dirty="0">
              <a:latin typeface="Abadi" panose="020B0604020104020204"/>
            </a:endParaRPr>
          </a:p>
          <a:p>
            <a:pPr lvl="2"/>
            <a:r>
              <a:rPr lang="en-US" sz="1400" dirty="0">
                <a:latin typeface="Abadi" panose="020B0604020104020204"/>
              </a:rPr>
              <a:t>Trained each model using the training </a:t>
            </a:r>
            <a:r>
              <a:rPr lang="en-US" sz="1400" dirty="0" smtClean="0">
                <a:latin typeface="Abadi" panose="020B0604020104020204"/>
              </a:rPr>
              <a:t>dataset and </a:t>
            </a:r>
            <a:r>
              <a:rPr lang="en-US" sz="1400" dirty="0" err="1" smtClean="0">
                <a:latin typeface="Abadi" panose="020B0604020104020204"/>
              </a:rPr>
              <a:t>GridSearchCV</a:t>
            </a:r>
            <a:r>
              <a:rPr lang="en-US" sz="1400" dirty="0" smtClean="0">
                <a:latin typeface="Abadi" panose="020B0604020104020204"/>
              </a:rPr>
              <a:t> for </a:t>
            </a:r>
            <a:r>
              <a:rPr lang="en-US" sz="1400" dirty="0" err="1" smtClean="0">
                <a:latin typeface="Abadi" panose="020B0604020104020204"/>
              </a:rPr>
              <a:t>hyperparameter</a:t>
            </a:r>
            <a:r>
              <a:rPr lang="en-US" sz="1400" dirty="0" smtClean="0">
                <a:latin typeface="Abadi" panose="020B0604020104020204"/>
              </a:rPr>
              <a:t> tuning.</a:t>
            </a:r>
          </a:p>
          <a:p>
            <a:r>
              <a:rPr lang="en-US" sz="1400" b="1" dirty="0" smtClean="0">
                <a:latin typeface="Abadi" panose="020B0604020104020204"/>
              </a:rPr>
              <a:t>3. Finding </a:t>
            </a:r>
            <a:r>
              <a:rPr lang="en-US" sz="1400" b="1" dirty="0">
                <a:latin typeface="Abadi" panose="020B0604020104020204"/>
              </a:rPr>
              <a:t>the Best Performing Model:</a:t>
            </a:r>
            <a:endParaRPr lang="en-US" sz="1400" dirty="0">
              <a:latin typeface="Abadi" panose="020B0604020104020204"/>
            </a:endParaRPr>
          </a:p>
          <a:p>
            <a:pPr marL="742950" lvl="1" indent="-285750">
              <a:buFont typeface="Arial" panose="020B0604020202020204" pitchFamily="34" charset="0"/>
              <a:buChar char="•"/>
            </a:pPr>
            <a:r>
              <a:rPr lang="en-US" sz="1400" b="1" dirty="0">
                <a:latin typeface="Abadi" panose="020B0604020104020204"/>
              </a:rPr>
              <a:t>Comprehensive Evaluation:</a:t>
            </a:r>
            <a:endParaRPr lang="en-US" sz="1400" dirty="0">
              <a:latin typeface="Abadi" panose="020B0604020104020204"/>
            </a:endParaRPr>
          </a:p>
          <a:p>
            <a:pPr lvl="2"/>
            <a:r>
              <a:rPr lang="en-US" sz="1400" dirty="0">
                <a:latin typeface="Abadi" panose="020B0604020104020204"/>
              </a:rPr>
              <a:t>Compared models using multiple evaluation metrics (accuracy, precision, recall, F1 score, ROC AUC).</a:t>
            </a:r>
          </a:p>
          <a:p>
            <a:pPr lvl="2"/>
            <a:r>
              <a:rPr lang="en-US" sz="1400" dirty="0">
                <a:latin typeface="Abadi" panose="020B0604020104020204"/>
              </a:rPr>
              <a:t>Visualized performance metrics in a comparative bar chart.</a:t>
            </a:r>
          </a:p>
          <a:p>
            <a:pPr marL="742950" lvl="1" indent="-285750">
              <a:buFont typeface="Arial" panose="020B0604020202020204" pitchFamily="34" charset="0"/>
              <a:buChar char="•"/>
            </a:pPr>
            <a:r>
              <a:rPr lang="en-US" sz="1400" b="1" dirty="0">
                <a:latin typeface="Abadi" panose="020B0604020104020204"/>
              </a:rPr>
              <a:t>Confusion Matrix Analysis:</a:t>
            </a:r>
            <a:endParaRPr lang="en-US" sz="1400" dirty="0">
              <a:latin typeface="Abadi" panose="020B0604020104020204"/>
            </a:endParaRPr>
          </a:p>
          <a:p>
            <a:pPr lvl="2"/>
            <a:r>
              <a:rPr lang="en-US" sz="1400" dirty="0">
                <a:latin typeface="Abadi" panose="020B0604020104020204"/>
              </a:rPr>
              <a:t>Generated confusion matrices for detailed performance insights.</a:t>
            </a:r>
          </a:p>
          <a:p>
            <a:pPr lvl="2"/>
            <a:r>
              <a:rPr lang="en-US" sz="1400" dirty="0">
                <a:latin typeface="Abadi" panose="020B0604020104020204"/>
              </a:rPr>
              <a:t>Focused on minimizing false positives and false negatives.</a:t>
            </a:r>
          </a:p>
          <a:p>
            <a:pPr marL="742950" lvl="1" indent="-285750">
              <a:buFont typeface="Arial" panose="020B0604020202020204" pitchFamily="34" charset="0"/>
              <a:buChar char="•"/>
            </a:pPr>
            <a:r>
              <a:rPr lang="en-US" sz="1400" b="1" dirty="0">
                <a:latin typeface="Abadi" panose="020B0604020104020204"/>
              </a:rPr>
              <a:t>Selection of Best Model:</a:t>
            </a:r>
            <a:endParaRPr lang="en-US" sz="1400" dirty="0">
              <a:latin typeface="Abadi" panose="020B0604020104020204"/>
            </a:endParaRPr>
          </a:p>
          <a:p>
            <a:pPr lvl="2"/>
            <a:r>
              <a:rPr lang="en-US" sz="1400" dirty="0">
                <a:latin typeface="Abadi" panose="020B0604020104020204"/>
              </a:rPr>
              <a:t>Determined KNN as the best performing model based on overall evaluation metrics and ROC </a:t>
            </a:r>
            <a:r>
              <a:rPr lang="en-US" sz="1400" dirty="0" smtClean="0">
                <a:latin typeface="Abadi" panose="020B0604020104020204"/>
              </a:rPr>
              <a:t>AUC.</a:t>
            </a:r>
          </a:p>
          <a:p>
            <a:pPr marL="285750" indent="-285750">
              <a:buFont typeface="Arial" panose="020B0604020202020204" pitchFamily="34" charset="0"/>
              <a:buChar char="•"/>
            </a:pPr>
            <a:r>
              <a:rPr lang="en-US" sz="1400" dirty="0" smtClean="0">
                <a:hlinkClick r:id="rId9"/>
              </a:rPr>
              <a:t>GitHub </a:t>
            </a:r>
            <a:r>
              <a:rPr lang="en-US" sz="1400" dirty="0">
                <a:hlinkClick r:id="rId9"/>
              </a:rPr>
              <a:t>Link</a:t>
            </a:r>
            <a:endParaRPr lang="en-US" sz="1400" dirty="0">
              <a:latin typeface="Abadi" panose="020B0604020104020204"/>
            </a:endParaRPr>
          </a:p>
          <a:p>
            <a:pPr lvl="1"/>
            <a:endParaRPr lang="en-US" sz="1400" dirty="0">
              <a:latin typeface="Abadi" panose="020B0604020104020204"/>
            </a:endParaRPr>
          </a:p>
          <a:p>
            <a:endParaRPr lang="en-US" sz="1400" dirty="0">
              <a:latin typeface="Abadi" panose="020B0604020104020204"/>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458" y="1417645"/>
            <a:ext cx="10058400" cy="522323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latin typeface="Abadi" panose="020B0604020104020204"/>
              </a:rPr>
              <a:pPr/>
              <a:t>19</a:t>
            </a:fld>
            <a:endParaRPr lang="en-US">
              <a:latin typeface="Abadi" panose="020B0604020104020204"/>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20000"/>
              </a:lnSpc>
            </a:pPr>
            <a:r>
              <a:rPr lang="en-US" dirty="0">
                <a:solidFill>
                  <a:srgbClr val="0B49CB"/>
                </a:solidFill>
                <a:latin typeface="Abadi" panose="020B0604020104020204"/>
              </a:rPr>
              <a:t>Results</a:t>
            </a:r>
          </a:p>
        </p:txBody>
      </p:sp>
      <p:sp>
        <p:nvSpPr>
          <p:cNvPr id="5" name="TextBox 4"/>
          <p:cNvSpPr txBox="1"/>
          <p:nvPr/>
        </p:nvSpPr>
        <p:spPr>
          <a:xfrm>
            <a:off x="770011" y="1394086"/>
            <a:ext cx="5272570" cy="5355312"/>
          </a:xfrm>
          <a:prstGeom prst="rect">
            <a:avLst/>
          </a:prstGeom>
          <a:noFill/>
        </p:spPr>
        <p:txBody>
          <a:bodyPr wrap="square" rtlCol="0">
            <a:spAutoFit/>
          </a:bodyPr>
          <a:lstStyle/>
          <a:p>
            <a:r>
              <a:rPr lang="en-US" b="1" dirty="0">
                <a:latin typeface="Abadi" panose="020B0604020104020204"/>
              </a:rPr>
              <a:t>EDA Results</a:t>
            </a:r>
          </a:p>
          <a:p>
            <a:pPr marL="342900" indent="-342900">
              <a:buFont typeface="+mj-lt"/>
              <a:buAutoNum type="arabicPeriod"/>
            </a:pPr>
            <a:r>
              <a:rPr lang="en-US" b="1" dirty="0">
                <a:latin typeface="Abadi" panose="020B0604020104020204"/>
              </a:rPr>
              <a:t>Launch Success Rate by Site:</a:t>
            </a:r>
            <a:endParaRPr lang="en-US" dirty="0">
              <a:latin typeface="Abadi" panose="020B0604020104020204"/>
            </a:endParaRPr>
          </a:p>
          <a:p>
            <a:pPr marL="742950" lvl="1" indent="-285750">
              <a:buFont typeface="Arial" panose="020B0604020202020204" pitchFamily="34" charset="0"/>
              <a:buChar char="•"/>
            </a:pPr>
            <a:r>
              <a:rPr lang="en-US" dirty="0">
                <a:latin typeface="Abadi" panose="020B0604020104020204"/>
              </a:rPr>
              <a:t>CCAFS SLC-40: </a:t>
            </a:r>
            <a:r>
              <a:rPr lang="en-US" dirty="0" smtClean="0">
                <a:latin typeface="Abadi" panose="020B0604020104020204"/>
              </a:rPr>
              <a:t>41.2%</a:t>
            </a:r>
          </a:p>
          <a:p>
            <a:pPr marL="742950" lvl="1" indent="-285750">
              <a:buFont typeface="Arial" panose="020B0604020202020204" pitchFamily="34" charset="0"/>
              <a:buChar char="•"/>
            </a:pPr>
            <a:r>
              <a:rPr lang="en-US" dirty="0" smtClean="0">
                <a:latin typeface="Abadi" panose="020B0604020104020204"/>
              </a:rPr>
              <a:t>VAFB </a:t>
            </a:r>
            <a:r>
              <a:rPr lang="en-US" dirty="0">
                <a:latin typeface="Abadi" panose="020B0604020104020204"/>
              </a:rPr>
              <a:t>SLC-4E: </a:t>
            </a:r>
            <a:r>
              <a:rPr lang="en-US" dirty="0" smtClean="0">
                <a:latin typeface="Abadi" panose="020B0604020104020204"/>
              </a:rPr>
              <a:t>14.4%</a:t>
            </a:r>
          </a:p>
          <a:p>
            <a:pPr marL="742950" lvl="1" indent="-285750">
              <a:buFont typeface="Arial" panose="020B0604020202020204" pitchFamily="34" charset="0"/>
              <a:buChar char="•"/>
            </a:pPr>
            <a:r>
              <a:rPr lang="en-US" dirty="0" smtClean="0">
                <a:latin typeface="Abadi" panose="020B0604020104020204"/>
              </a:rPr>
              <a:t>KSC </a:t>
            </a:r>
            <a:r>
              <a:rPr lang="en-US" dirty="0">
                <a:latin typeface="Abadi" panose="020B0604020104020204"/>
              </a:rPr>
              <a:t>LC-39A: </a:t>
            </a:r>
            <a:r>
              <a:rPr lang="en-US" dirty="0" smtClean="0">
                <a:latin typeface="Abadi" panose="020B0604020104020204"/>
              </a:rPr>
              <a:t>23%</a:t>
            </a:r>
          </a:p>
          <a:p>
            <a:pPr marL="742950" lvl="1" indent="-285750">
              <a:buFont typeface="Arial" panose="020B0604020202020204" pitchFamily="34" charset="0"/>
              <a:buChar char="•"/>
            </a:pPr>
            <a:r>
              <a:rPr lang="en-US" dirty="0" smtClean="0">
                <a:latin typeface="Abadi" panose="020B0604020104020204"/>
              </a:rPr>
              <a:t>CCAFS </a:t>
            </a:r>
            <a:r>
              <a:rPr lang="en-US" dirty="0">
                <a:latin typeface="Abadi" panose="020B0604020104020204"/>
              </a:rPr>
              <a:t>LC-40: 21.4%</a:t>
            </a:r>
          </a:p>
          <a:p>
            <a:pPr marL="342900" indent="-342900">
              <a:buFont typeface="+mj-lt"/>
              <a:buAutoNum type="arabicPeriod"/>
            </a:pPr>
            <a:r>
              <a:rPr lang="en-US" b="1" dirty="0">
                <a:latin typeface="Abadi" panose="020B0604020104020204"/>
              </a:rPr>
              <a:t>Payload Mass &amp; Success:</a:t>
            </a:r>
            <a:endParaRPr lang="en-US" dirty="0">
              <a:latin typeface="Abadi" panose="020B0604020104020204"/>
            </a:endParaRPr>
          </a:p>
          <a:p>
            <a:pPr marL="742950" lvl="1" indent="-285750">
              <a:buFont typeface="Arial" panose="020B0604020202020204" pitchFamily="34" charset="0"/>
              <a:buChar char="•"/>
            </a:pPr>
            <a:r>
              <a:rPr lang="en-US" dirty="0">
                <a:latin typeface="Abadi" panose="020B0604020104020204"/>
              </a:rPr>
              <a:t>Positive correlation observed</a:t>
            </a:r>
          </a:p>
          <a:p>
            <a:pPr marL="742950" lvl="1" indent="-285750">
              <a:buFont typeface="Arial" panose="020B0604020202020204" pitchFamily="34" charset="0"/>
              <a:buChar char="•"/>
            </a:pPr>
            <a:r>
              <a:rPr lang="en-US" dirty="0">
                <a:latin typeface="Abadi" panose="020B0604020104020204"/>
              </a:rPr>
              <a:t>4000-6000 kg range shows higher success</a:t>
            </a:r>
          </a:p>
          <a:p>
            <a:pPr marL="342900" indent="-342900">
              <a:buFont typeface="+mj-lt"/>
              <a:buAutoNum type="arabicPeriod"/>
            </a:pPr>
            <a:r>
              <a:rPr lang="en-US" b="1" dirty="0">
                <a:latin typeface="Abadi" panose="020B0604020104020204"/>
              </a:rPr>
              <a:t>Orbit Type &amp; Success:</a:t>
            </a:r>
            <a:endParaRPr lang="en-US" dirty="0">
              <a:latin typeface="Abadi" panose="020B0604020104020204"/>
            </a:endParaRPr>
          </a:p>
          <a:p>
            <a:pPr marL="742950" lvl="1" indent="-285750">
              <a:buFont typeface="Arial" panose="020B0604020202020204" pitchFamily="34" charset="0"/>
              <a:buChar char="•"/>
            </a:pPr>
            <a:r>
              <a:rPr lang="en-US" dirty="0">
                <a:latin typeface="Abadi" panose="020B0604020104020204"/>
              </a:rPr>
              <a:t>Highest: SSO, VLEO</a:t>
            </a:r>
          </a:p>
          <a:p>
            <a:pPr marL="742950" lvl="1" indent="-285750">
              <a:buFont typeface="Arial" panose="020B0604020202020204" pitchFamily="34" charset="0"/>
              <a:buChar char="•"/>
            </a:pPr>
            <a:r>
              <a:rPr lang="en-US" dirty="0">
                <a:latin typeface="Abadi" panose="020B0604020104020204"/>
              </a:rPr>
              <a:t>Lowest: GTO</a:t>
            </a:r>
          </a:p>
          <a:p>
            <a:pPr marL="342900" indent="-342900">
              <a:buFont typeface="+mj-lt"/>
              <a:buAutoNum type="arabicPeriod"/>
            </a:pPr>
            <a:r>
              <a:rPr lang="en-US" b="1" dirty="0">
                <a:latin typeface="Abadi" panose="020B0604020104020204"/>
              </a:rPr>
              <a:t>Yearly Trend:</a:t>
            </a:r>
            <a:endParaRPr lang="en-US" dirty="0">
              <a:latin typeface="Abadi" panose="020B0604020104020204"/>
            </a:endParaRPr>
          </a:p>
          <a:p>
            <a:pPr marL="742950" lvl="1" indent="-285750">
              <a:buFont typeface="Arial" panose="020B0604020202020204" pitchFamily="34" charset="0"/>
              <a:buChar char="•"/>
            </a:pPr>
            <a:r>
              <a:rPr lang="en-US" dirty="0">
                <a:latin typeface="Abadi" panose="020B0604020104020204"/>
              </a:rPr>
              <a:t>Success rate improved post-2015</a:t>
            </a:r>
          </a:p>
          <a:p>
            <a:pPr marL="742950" lvl="1" indent="-285750">
              <a:buFont typeface="Arial" panose="020B0604020202020204" pitchFamily="34" charset="0"/>
              <a:buChar char="•"/>
            </a:pPr>
            <a:r>
              <a:rPr lang="en-US" dirty="0">
                <a:latin typeface="Abadi" panose="020B0604020104020204"/>
              </a:rPr>
              <a:t>Peak around 2018-2019</a:t>
            </a:r>
          </a:p>
          <a:p>
            <a:pPr marL="342900" indent="-342900">
              <a:buFont typeface="+mj-lt"/>
              <a:buAutoNum type="arabicPeriod"/>
            </a:pPr>
            <a:r>
              <a:rPr lang="en-US" b="1" dirty="0">
                <a:latin typeface="Abadi" panose="020B0604020104020204"/>
              </a:rPr>
              <a:t>Scatter Plot Insights:</a:t>
            </a:r>
            <a:endParaRPr lang="en-US" dirty="0">
              <a:latin typeface="Abadi" panose="020B0604020104020204"/>
            </a:endParaRPr>
          </a:p>
          <a:p>
            <a:pPr marL="742950" lvl="1" indent="-285750">
              <a:buFont typeface="Arial" panose="020B0604020202020204" pitchFamily="34" charset="0"/>
              <a:buChar char="•"/>
            </a:pPr>
            <a:r>
              <a:rPr lang="en-US" dirty="0">
                <a:latin typeface="Abadi" panose="020B0604020104020204"/>
              </a:rPr>
              <a:t>Higher flight numbers → higher success</a:t>
            </a:r>
          </a:p>
          <a:p>
            <a:pPr marL="742950" lvl="1" indent="-285750">
              <a:buFont typeface="Arial" panose="020B0604020202020204" pitchFamily="34" charset="0"/>
              <a:buChar char="•"/>
            </a:pPr>
            <a:r>
              <a:rPr lang="en-US" dirty="0">
                <a:latin typeface="Abadi" panose="020B0604020104020204"/>
              </a:rPr>
              <a:t>Specific payload masses suit certain orbits better</a:t>
            </a:r>
          </a:p>
        </p:txBody>
      </p:sp>
      <p:sp>
        <p:nvSpPr>
          <p:cNvPr id="9" name="TextBox 8"/>
          <p:cNvSpPr txBox="1"/>
          <p:nvPr/>
        </p:nvSpPr>
        <p:spPr>
          <a:xfrm>
            <a:off x="6541146" y="1378350"/>
            <a:ext cx="5053450" cy="4801314"/>
          </a:xfrm>
          <a:prstGeom prst="rect">
            <a:avLst/>
          </a:prstGeom>
          <a:noFill/>
        </p:spPr>
        <p:txBody>
          <a:bodyPr wrap="square" rtlCol="0">
            <a:spAutoFit/>
          </a:bodyPr>
          <a:lstStyle/>
          <a:p>
            <a:r>
              <a:rPr lang="en-US" b="1" dirty="0">
                <a:latin typeface="Abadi" panose="020B0604020104020204"/>
              </a:rPr>
              <a:t>Predictive Analysis Results</a:t>
            </a:r>
          </a:p>
          <a:p>
            <a:pPr marL="342900" indent="-342900">
              <a:buFont typeface="+mj-lt"/>
              <a:buAutoNum type="arabicPeriod"/>
            </a:pPr>
            <a:r>
              <a:rPr lang="en-US" b="1" dirty="0">
                <a:latin typeface="Abadi" panose="020B0604020104020204"/>
              </a:rPr>
              <a:t>Best Model: KNN</a:t>
            </a:r>
            <a:endParaRPr lang="en-US" dirty="0">
              <a:latin typeface="Abadi" panose="020B0604020104020204"/>
            </a:endParaRPr>
          </a:p>
          <a:p>
            <a:pPr marL="742950" lvl="1" indent="-285750">
              <a:buFont typeface="Arial" panose="020B0604020202020204" pitchFamily="34" charset="0"/>
              <a:buChar char="•"/>
            </a:pPr>
            <a:r>
              <a:rPr lang="en-US" dirty="0">
                <a:latin typeface="Abadi" panose="020B0604020104020204"/>
              </a:rPr>
              <a:t>Accuracy: </a:t>
            </a:r>
            <a:r>
              <a:rPr lang="en-US" dirty="0" smtClean="0">
                <a:latin typeface="Abadi" panose="020B0604020104020204"/>
              </a:rPr>
              <a:t>83%</a:t>
            </a:r>
          </a:p>
          <a:p>
            <a:pPr marL="742950" lvl="1" indent="-285750">
              <a:buFont typeface="Arial" panose="020B0604020202020204" pitchFamily="34" charset="0"/>
              <a:buChar char="•"/>
            </a:pPr>
            <a:r>
              <a:rPr lang="en-US" dirty="0" smtClean="0">
                <a:latin typeface="Abadi" panose="020B0604020104020204"/>
              </a:rPr>
              <a:t>Precision</a:t>
            </a:r>
            <a:r>
              <a:rPr lang="en-US" dirty="0">
                <a:latin typeface="Abadi" panose="020B0604020104020204"/>
              </a:rPr>
              <a:t>: </a:t>
            </a:r>
            <a:r>
              <a:rPr lang="en-US" dirty="0" smtClean="0">
                <a:latin typeface="Abadi" panose="020B0604020104020204"/>
              </a:rPr>
              <a:t>0.80</a:t>
            </a:r>
          </a:p>
          <a:p>
            <a:pPr marL="742950" lvl="1" indent="-285750">
              <a:buFont typeface="Arial" panose="020B0604020202020204" pitchFamily="34" charset="0"/>
              <a:buChar char="•"/>
            </a:pPr>
            <a:r>
              <a:rPr lang="en-US" dirty="0" smtClean="0">
                <a:latin typeface="Abadi" panose="020B0604020104020204"/>
              </a:rPr>
              <a:t>Recall</a:t>
            </a:r>
            <a:r>
              <a:rPr lang="en-US" dirty="0">
                <a:latin typeface="Abadi" panose="020B0604020104020204"/>
              </a:rPr>
              <a:t>: </a:t>
            </a:r>
            <a:r>
              <a:rPr lang="en-US" dirty="0" smtClean="0">
                <a:latin typeface="Abadi" panose="020B0604020104020204"/>
              </a:rPr>
              <a:t>1.00</a:t>
            </a:r>
          </a:p>
          <a:p>
            <a:pPr marL="742950" lvl="1" indent="-285750">
              <a:buFont typeface="Arial" panose="020B0604020202020204" pitchFamily="34" charset="0"/>
              <a:buChar char="•"/>
            </a:pPr>
            <a:r>
              <a:rPr lang="en-US" dirty="0" smtClean="0">
                <a:latin typeface="Abadi" panose="020B0604020104020204"/>
              </a:rPr>
              <a:t>F1 </a:t>
            </a:r>
            <a:r>
              <a:rPr lang="en-US" dirty="0">
                <a:latin typeface="Abadi" panose="020B0604020104020204"/>
              </a:rPr>
              <a:t>Score: </a:t>
            </a:r>
            <a:r>
              <a:rPr lang="en-US" dirty="0" smtClean="0">
                <a:latin typeface="Abadi" panose="020B0604020104020204"/>
              </a:rPr>
              <a:t>0.89</a:t>
            </a:r>
          </a:p>
          <a:p>
            <a:pPr marL="742950" lvl="1" indent="-285750">
              <a:buFont typeface="Arial" panose="020B0604020202020204" pitchFamily="34" charset="0"/>
              <a:buChar char="•"/>
            </a:pPr>
            <a:r>
              <a:rPr lang="en-US" dirty="0" smtClean="0">
                <a:latin typeface="Abadi" panose="020B0604020104020204"/>
              </a:rPr>
              <a:t>ROC </a:t>
            </a:r>
            <a:r>
              <a:rPr lang="en-US" dirty="0">
                <a:latin typeface="Abadi" panose="020B0604020104020204"/>
              </a:rPr>
              <a:t>AUC: 0.90</a:t>
            </a:r>
          </a:p>
          <a:p>
            <a:pPr marL="342900" indent="-342900">
              <a:buFont typeface="+mj-lt"/>
              <a:buAutoNum type="arabicPeriod"/>
            </a:pPr>
            <a:r>
              <a:rPr lang="en-US" b="1" dirty="0">
                <a:latin typeface="Abadi" panose="020B0604020104020204"/>
              </a:rPr>
              <a:t>Confusion Matrix (KNN):</a:t>
            </a:r>
            <a:endParaRPr lang="en-US" dirty="0">
              <a:latin typeface="Abadi" panose="020B0604020104020204"/>
            </a:endParaRPr>
          </a:p>
          <a:p>
            <a:pPr lvl="1"/>
            <a:r>
              <a:rPr lang="en-US" dirty="0">
                <a:latin typeface="Abadi" panose="020B0604020104020204"/>
              </a:rPr>
              <a:t>TP: 12, FP: 3, TN: 3, FN: 0</a:t>
            </a:r>
          </a:p>
          <a:p>
            <a:pPr marL="342900" indent="-342900">
              <a:buFont typeface="+mj-lt"/>
              <a:buAutoNum type="arabicPeriod"/>
            </a:pPr>
            <a:r>
              <a:rPr lang="en-US" b="1" dirty="0">
                <a:latin typeface="Abadi" panose="020B0604020104020204"/>
              </a:rPr>
              <a:t>ROC Curve:</a:t>
            </a:r>
            <a:endParaRPr lang="en-US" dirty="0">
              <a:latin typeface="Abadi" panose="020B0604020104020204"/>
            </a:endParaRPr>
          </a:p>
          <a:p>
            <a:pPr marL="742950" lvl="1" indent="-285750">
              <a:buFont typeface="Arial" panose="020B0604020202020204" pitchFamily="34" charset="0"/>
              <a:buChar char="•"/>
            </a:pPr>
            <a:r>
              <a:rPr lang="en-US" dirty="0">
                <a:latin typeface="Abadi" panose="020B0604020104020204"/>
              </a:rPr>
              <a:t>KNN AUC: </a:t>
            </a:r>
            <a:r>
              <a:rPr lang="en-US" dirty="0" smtClean="0">
                <a:latin typeface="Abadi" panose="020B0604020104020204"/>
              </a:rPr>
              <a:t>0.90</a:t>
            </a:r>
          </a:p>
          <a:p>
            <a:pPr marL="742950" lvl="1" indent="-285750">
              <a:buFont typeface="Arial" panose="020B0604020202020204" pitchFamily="34" charset="0"/>
              <a:buChar char="•"/>
            </a:pPr>
            <a:r>
              <a:rPr lang="en-US" dirty="0" smtClean="0">
                <a:latin typeface="Abadi" panose="020B0604020104020204"/>
              </a:rPr>
              <a:t>Logistic </a:t>
            </a:r>
            <a:r>
              <a:rPr lang="en-US" dirty="0">
                <a:latin typeface="Abadi" panose="020B0604020104020204"/>
              </a:rPr>
              <a:t>Regression AUC: </a:t>
            </a:r>
            <a:r>
              <a:rPr lang="en-US" dirty="0" smtClean="0">
                <a:latin typeface="Abadi" panose="020B0604020104020204"/>
              </a:rPr>
              <a:t>0.89</a:t>
            </a:r>
          </a:p>
          <a:p>
            <a:pPr marL="742950" lvl="1" indent="-285750">
              <a:buFont typeface="Arial" panose="020B0604020202020204" pitchFamily="34" charset="0"/>
              <a:buChar char="•"/>
            </a:pPr>
            <a:r>
              <a:rPr lang="en-US" dirty="0" smtClean="0">
                <a:latin typeface="Abadi" panose="020B0604020104020204"/>
              </a:rPr>
              <a:t>SVM </a:t>
            </a:r>
            <a:r>
              <a:rPr lang="en-US" dirty="0">
                <a:latin typeface="Abadi" panose="020B0604020104020204"/>
              </a:rPr>
              <a:t>AUC: </a:t>
            </a:r>
            <a:r>
              <a:rPr lang="en-US" dirty="0" smtClean="0">
                <a:latin typeface="Abadi" panose="020B0604020104020204"/>
              </a:rPr>
              <a:t>0.89</a:t>
            </a:r>
          </a:p>
          <a:p>
            <a:pPr marL="742950" lvl="1" indent="-285750">
              <a:buFont typeface="Arial" panose="020B0604020202020204" pitchFamily="34" charset="0"/>
              <a:buChar char="•"/>
            </a:pPr>
            <a:r>
              <a:rPr lang="en-US" dirty="0" smtClean="0">
                <a:latin typeface="Abadi" panose="020B0604020104020204"/>
              </a:rPr>
              <a:t>Decision </a:t>
            </a:r>
            <a:r>
              <a:rPr lang="en-US" dirty="0">
                <a:latin typeface="Abadi" panose="020B0604020104020204"/>
              </a:rPr>
              <a:t>Tree AUC: 0.75</a:t>
            </a:r>
          </a:p>
          <a:p>
            <a:pPr marL="342900" indent="-342900">
              <a:buFont typeface="+mj-lt"/>
              <a:buAutoNum type="arabicPeriod"/>
            </a:pPr>
            <a:r>
              <a:rPr lang="en-US" b="1" dirty="0">
                <a:latin typeface="Abadi" panose="020B0604020104020204"/>
              </a:rPr>
              <a:t>Cross-Validation:</a:t>
            </a:r>
            <a:endParaRPr lang="en-US" dirty="0">
              <a:latin typeface="Abadi" panose="020B0604020104020204"/>
            </a:endParaRPr>
          </a:p>
          <a:p>
            <a:pPr lvl="1"/>
            <a:r>
              <a:rPr lang="en-US" dirty="0">
                <a:latin typeface="Abadi" panose="020B0604020104020204"/>
              </a:rPr>
              <a:t>KNN showed consistent performance across folds</a:t>
            </a:r>
          </a:p>
        </p:txBody>
      </p:sp>
    </p:spTree>
    <p:extLst>
      <p:ext uri="{BB962C8B-B14F-4D97-AF65-F5344CB8AC3E}">
        <p14:creationId xmlns:p14="http://schemas.microsoft.com/office/powerpoint/2010/main" val="295511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latin typeface="Abadi" panose="020B0604020104020204"/>
              </a:rPr>
              <a:pPr/>
              <a:t>21</a:t>
            </a:fld>
            <a:endParaRPr lang="en-US">
              <a:latin typeface="Abadi" panose="020B060402010402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046412"/>
            <a:ext cx="3932238" cy="3811588"/>
          </a:xfrm>
          <a:prstGeom prst="rect">
            <a:avLst/>
          </a:prstGeom>
        </p:spPr>
        <p:txBody>
          <a:bodyPr>
            <a:normAutofit fontScale="55000" lnSpcReduction="20000"/>
          </a:bodyPr>
          <a:lstStyle/>
          <a:p>
            <a:pPr>
              <a:lnSpc>
                <a:spcPct val="120000"/>
              </a:lnSpc>
              <a:spcBef>
                <a:spcPts val="1400"/>
              </a:spcBef>
            </a:pPr>
            <a:endParaRPr lang="en-US" sz="2200" dirty="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marL="0" indent="0">
              <a:lnSpc>
                <a:spcPct val="120000"/>
              </a:lnSpc>
              <a:buNone/>
            </a:pPr>
            <a:r>
              <a:rPr lang="en-US" sz="2400" b="1" dirty="0">
                <a:latin typeface="Abadi" panose="020B0604020104020204"/>
              </a:rPr>
              <a:t>Scatter Plot Description</a:t>
            </a:r>
            <a:r>
              <a:rPr lang="en-US" sz="2400" dirty="0">
                <a:latin typeface="Abadi" panose="020B0604020104020204"/>
              </a:rPr>
              <a:t>:</a:t>
            </a:r>
          </a:p>
          <a:p>
            <a:pPr>
              <a:lnSpc>
                <a:spcPct val="120000"/>
              </a:lnSpc>
            </a:pPr>
            <a:r>
              <a:rPr lang="en-US" sz="2400" b="1" dirty="0">
                <a:latin typeface="Abadi" panose="020B0604020104020204"/>
              </a:rPr>
              <a:t>Axes</a:t>
            </a:r>
            <a:r>
              <a:rPr lang="en-US" sz="2400" dirty="0">
                <a:latin typeface="Abadi" panose="020B0604020104020204"/>
              </a:rPr>
              <a:t>: The x-axis represents the Flight Number, while the y-axis represents the Launch Site.</a:t>
            </a:r>
          </a:p>
          <a:p>
            <a:pPr>
              <a:lnSpc>
                <a:spcPct val="120000"/>
              </a:lnSpc>
            </a:pPr>
            <a:r>
              <a:rPr lang="en-US" sz="2400" b="1" dirty="0">
                <a:latin typeface="Abadi" panose="020B0604020104020204"/>
              </a:rPr>
              <a:t>Points</a:t>
            </a:r>
            <a:r>
              <a:rPr lang="en-US" sz="2400" dirty="0">
                <a:latin typeface="Abadi" panose="020B0604020104020204"/>
              </a:rPr>
              <a:t>: Each point represents a flight, with the color indicating the class of the launch outcome (0 for failure, 1 for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10000"/>
              </a:lnSpc>
            </a:pPr>
            <a:r>
              <a:rPr lang="en-US" dirty="0">
                <a:solidFill>
                  <a:srgbClr val="0B49CB"/>
                </a:solidFill>
                <a:latin typeface="Abadi" panose="020B0604020104020204"/>
              </a:rPr>
              <a:t>Flight Number vs. Launch Site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46" y="1397000"/>
            <a:ext cx="10365408" cy="3028689"/>
          </a:xfrm>
          <a:prstGeom prst="rect">
            <a:avLst/>
          </a:prstGeom>
        </p:spPr>
      </p:pic>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5035938" y="3084118"/>
            <a:ext cx="5955715" cy="3836711"/>
          </a:xfrm>
          <a:prstGeom prst="rect">
            <a:avLst/>
          </a:prstGeom>
        </p:spPr>
        <p:txBody>
          <a:bodyPr>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marL="0" indent="0">
              <a:lnSpc>
                <a:spcPct val="120000"/>
              </a:lnSpc>
              <a:buNone/>
            </a:pPr>
            <a:r>
              <a:rPr lang="en-US" sz="3100" b="1" dirty="0">
                <a:latin typeface="Abadi" panose="020B0604020104020204"/>
              </a:rPr>
              <a:t>Insights</a:t>
            </a:r>
            <a:r>
              <a:rPr lang="en-US" sz="3100" dirty="0">
                <a:latin typeface="Abadi" panose="020B0604020104020204"/>
              </a:rPr>
              <a:t>:</a:t>
            </a:r>
          </a:p>
          <a:p>
            <a:pPr>
              <a:lnSpc>
                <a:spcPct val="120000"/>
              </a:lnSpc>
            </a:pPr>
            <a:r>
              <a:rPr lang="en-US" sz="3100" b="1" dirty="0">
                <a:latin typeface="Abadi" panose="020B0604020104020204"/>
              </a:rPr>
              <a:t>Launch Sites</a:t>
            </a:r>
            <a:r>
              <a:rPr lang="en-US" sz="3100" dirty="0">
                <a:latin typeface="Abadi" panose="020B0604020104020204"/>
              </a:rPr>
              <a:t>: The plot includes three launch sites: CCAFS SLC 40, VAFB SLC 4E, and KSC LC 39A.</a:t>
            </a:r>
          </a:p>
          <a:p>
            <a:pPr>
              <a:lnSpc>
                <a:spcPct val="120000"/>
              </a:lnSpc>
            </a:pPr>
            <a:r>
              <a:rPr lang="en-US" sz="3100" b="1" dirty="0">
                <a:latin typeface="Abadi" panose="020B0604020104020204"/>
              </a:rPr>
              <a:t>Flight Distribution</a:t>
            </a:r>
            <a:r>
              <a:rPr lang="en-US" sz="3100" dirty="0">
                <a:latin typeface="Abadi" panose="020B0604020104020204"/>
              </a:rPr>
              <a:t>: </a:t>
            </a:r>
            <a:r>
              <a:rPr lang="en-US" sz="3100" dirty="0" smtClean="0">
                <a:latin typeface="Abadi" panose="020B0604020104020204"/>
              </a:rPr>
              <a:t>CCAFS SLC 40 has the most flights, followed by KSC LC 39A, and VAFB SLC 4E has the least.</a:t>
            </a:r>
            <a:endParaRPr lang="en-US" sz="3100" dirty="0">
              <a:latin typeface="Abadi" panose="020B0604020104020204"/>
            </a:endParaRPr>
          </a:p>
          <a:p>
            <a:pPr>
              <a:lnSpc>
                <a:spcPct val="120000"/>
              </a:lnSpc>
            </a:pPr>
            <a:r>
              <a:rPr lang="en-US" sz="3100" b="1" dirty="0">
                <a:latin typeface="Abadi" panose="020B0604020104020204"/>
              </a:rPr>
              <a:t>Success Rate</a:t>
            </a:r>
            <a:r>
              <a:rPr lang="en-US" sz="3100" dirty="0">
                <a:latin typeface="Abadi" panose="020B0604020104020204"/>
              </a:rPr>
              <a:t>: </a:t>
            </a:r>
            <a:r>
              <a:rPr lang="en-US" sz="3200" dirty="0">
                <a:latin typeface="Abadi" panose="020B0604020104020204"/>
              </a:rPr>
              <a:t>The distribution of successful (orange) and failed (blue) launches shows that all three launch sites have a mix of successes and failures. However, there is a higher concentration of successful launches at CCAFS SLC 40 and KSC LC 39A compared to VAFB SLC </a:t>
            </a:r>
            <a:r>
              <a:rPr lang="en-US" sz="3200" dirty="0" smtClean="0">
                <a:latin typeface="Abadi" panose="020B0604020104020204"/>
              </a:rPr>
              <a:t>4E</a:t>
            </a:r>
            <a:r>
              <a:rPr lang="en-US" sz="3100" dirty="0" smtClean="0">
                <a:latin typeface="Abadi" panose="020B0604020104020204"/>
              </a:rPr>
              <a:t>.</a:t>
            </a:r>
          </a:p>
          <a:p>
            <a:pPr>
              <a:lnSpc>
                <a:spcPct val="120000"/>
              </a:lnSpc>
            </a:pPr>
            <a:r>
              <a:rPr lang="en-US" sz="3200" b="1" dirty="0">
                <a:latin typeface="Abadi" panose="020B0604020104020204"/>
              </a:rPr>
              <a:t>Trends Over Time</a:t>
            </a:r>
            <a:r>
              <a:rPr lang="en-US" sz="3200" dirty="0">
                <a:latin typeface="Abadi" panose="020B0604020104020204"/>
              </a:rPr>
              <a:t>: As the flight number increases, there is a noticeable trend of increased successful launches, particularly at CCAFS SLC 40 and KSC LC 39A, suggesting improvements in launch success over time.</a:t>
            </a:r>
            <a:endParaRPr lang="en-US" sz="3100" dirty="0">
              <a:latin typeface="Abadi" panose="020B0604020104020204"/>
            </a:endParaRPr>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046412"/>
            <a:ext cx="3932238" cy="3811588"/>
          </a:xfrm>
          <a:prstGeom prst="rect">
            <a:avLst/>
          </a:prstGeom>
        </p:spPr>
        <p:txBody>
          <a:bodyPr>
            <a:normAutofit fontScale="70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buNone/>
            </a:pPr>
            <a:r>
              <a:rPr lang="en-US" sz="2400" b="1" dirty="0"/>
              <a:t>Scatter Plot Description</a:t>
            </a:r>
            <a:r>
              <a:rPr lang="en-US" sz="2400" dirty="0"/>
              <a:t>:</a:t>
            </a:r>
          </a:p>
          <a:p>
            <a:r>
              <a:rPr lang="en-US" sz="2400" b="1" dirty="0" smtClean="0"/>
              <a:t>Axes</a:t>
            </a:r>
            <a:r>
              <a:rPr lang="en-US" sz="2400" dirty="0"/>
              <a:t>: The x-axis represents the Payload Mass (in kilograms), while the y-axis represents the Launch Site</a:t>
            </a:r>
            <a:r>
              <a:rPr lang="en-US" sz="2400" dirty="0" smtClean="0"/>
              <a:t>.</a:t>
            </a:r>
          </a:p>
          <a:p>
            <a:r>
              <a:rPr lang="en-US" sz="2400" b="1" dirty="0" smtClean="0"/>
              <a:t>Points</a:t>
            </a:r>
            <a:r>
              <a:rPr lang="en-US" sz="2400" dirty="0"/>
              <a:t>: Each point represents a launch, with the color indicating the class of the launch outcome (0 for failure, 1 for </a:t>
            </a:r>
            <a:r>
              <a:rPr lang="en-US" sz="2400" dirty="0" smtClean="0"/>
              <a:t>success.</a:t>
            </a:r>
            <a:endParaRPr lang="en-US" sz="2400"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5665510" y="3355942"/>
            <a:ext cx="5288436" cy="3629320"/>
          </a:xfrm>
          <a:prstGeom prst="rect">
            <a:avLst/>
          </a:prstGeom>
        </p:spPr>
        <p:txBody>
          <a:bodyPr>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buNone/>
            </a:pPr>
            <a:r>
              <a:rPr lang="en-US" sz="3100" b="1" dirty="0"/>
              <a:t>Insights</a:t>
            </a:r>
            <a:r>
              <a:rPr lang="en-US" sz="3100" dirty="0"/>
              <a:t>:</a:t>
            </a:r>
          </a:p>
          <a:p>
            <a:r>
              <a:rPr lang="en-US" sz="3100" b="1" dirty="0"/>
              <a:t>Launch Sites</a:t>
            </a:r>
            <a:r>
              <a:rPr lang="en-US" sz="3100" dirty="0"/>
              <a:t>: The plot includes three launch sites: CCAFS SLC 40, VAFB SLC 4E, and KSC LC 39A.</a:t>
            </a:r>
          </a:p>
          <a:p>
            <a:r>
              <a:rPr lang="en-US" sz="3100" b="1" dirty="0" smtClean="0"/>
              <a:t>Payload </a:t>
            </a:r>
            <a:r>
              <a:rPr lang="en-US" sz="3100" b="1" dirty="0"/>
              <a:t>Distribution</a:t>
            </a:r>
            <a:r>
              <a:rPr lang="en-US" sz="3100" dirty="0"/>
              <a:t>: </a:t>
            </a:r>
            <a:r>
              <a:rPr lang="en-US" sz="3200" dirty="0"/>
              <a:t>CCAFS SLC 40 handles the widest range of payload masses, including some of the heaviest </a:t>
            </a:r>
            <a:r>
              <a:rPr lang="en-US" sz="3200" dirty="0" smtClean="0"/>
              <a:t>payloads</a:t>
            </a:r>
            <a:r>
              <a:rPr lang="en-US" sz="3100" dirty="0" smtClean="0"/>
              <a:t>.</a:t>
            </a:r>
            <a:endParaRPr lang="en-US" sz="3100" dirty="0"/>
          </a:p>
          <a:p>
            <a:r>
              <a:rPr lang="en-US" sz="3100" b="1" dirty="0"/>
              <a:t>Success Rate</a:t>
            </a:r>
            <a:r>
              <a:rPr lang="en-US" sz="3100" dirty="0"/>
              <a:t>: The distribution of successful (orange) and failed (blue) launches can be observed across different </a:t>
            </a:r>
            <a:r>
              <a:rPr lang="en-US" sz="3100" dirty="0" smtClean="0"/>
              <a:t>payload masses </a:t>
            </a:r>
            <a:r>
              <a:rPr lang="en-US" sz="3100" dirty="0"/>
              <a:t>and launch sites.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1376379"/>
            <a:ext cx="10826946" cy="3094022"/>
          </a:xfrm>
          <a:prstGeom prst="rect">
            <a:avLst/>
          </a:prstGeom>
        </p:spPr>
      </p:pic>
    </p:spTree>
    <p:extLst>
      <p:ext uri="{BB962C8B-B14F-4D97-AF65-F5344CB8AC3E}">
        <p14:creationId xmlns:p14="http://schemas.microsoft.com/office/powerpoint/2010/main" val="3341566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2789" y="0"/>
            <a:ext cx="3932238" cy="3811588"/>
          </a:xfrm>
          <a:prstGeom prst="rect">
            <a:avLst/>
          </a:prstGeom>
        </p:spPr>
        <p:txBody>
          <a:bodyPr>
            <a:normAutofit fontScale="55000" lnSpcReduction="20000"/>
          </a:bodyPr>
          <a:lstStyle/>
          <a:p>
            <a:pPr>
              <a:lnSpc>
                <a:spcPct val="120000"/>
              </a:lnSpc>
              <a:spcBef>
                <a:spcPts val="1400"/>
              </a:spcBef>
            </a:pPr>
            <a:endParaRPr lang="en-US" sz="2200" dirty="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marL="0" indent="0">
              <a:lnSpc>
                <a:spcPct val="120000"/>
              </a:lnSpc>
              <a:buNone/>
            </a:pPr>
            <a:r>
              <a:rPr lang="en-US" sz="2400" b="1" dirty="0">
                <a:latin typeface="Abadi" panose="020B0604020104020204"/>
              </a:rPr>
              <a:t>Scatter Plot Description</a:t>
            </a:r>
            <a:r>
              <a:rPr lang="en-US" sz="2400" dirty="0">
                <a:latin typeface="Abadi" panose="020B0604020104020204"/>
              </a:rPr>
              <a:t>:</a:t>
            </a:r>
          </a:p>
          <a:p>
            <a:pPr>
              <a:lnSpc>
                <a:spcPct val="120000"/>
              </a:lnSpc>
            </a:pPr>
            <a:r>
              <a:rPr lang="en-US" sz="2400" b="1" dirty="0" smtClean="0">
                <a:latin typeface="Abadi" panose="020B0604020104020204"/>
              </a:rPr>
              <a:t>Axes</a:t>
            </a:r>
            <a:r>
              <a:rPr lang="en-US" sz="2400" dirty="0">
                <a:latin typeface="Abadi" panose="020B0604020104020204"/>
              </a:rPr>
              <a:t>: The x-axis represents the Orbit Type, while the y-axis represents the Success Rate (Class 1 for success, 0 for failure).</a:t>
            </a:r>
            <a:endParaRPr lang="en-US" sz="2400" dirty="0" smtClean="0">
              <a:latin typeface="Abadi" panose="020B0604020104020204"/>
            </a:endParaRPr>
          </a:p>
          <a:p>
            <a:pPr>
              <a:lnSpc>
                <a:spcPct val="120000"/>
              </a:lnSpc>
            </a:pPr>
            <a:r>
              <a:rPr lang="en-US" sz="2400" b="1" dirty="0" smtClean="0">
                <a:latin typeface="Abadi" panose="020B0604020104020204"/>
              </a:rPr>
              <a:t>Bars</a:t>
            </a:r>
            <a:r>
              <a:rPr lang="en-US" sz="2400" dirty="0" smtClean="0">
                <a:latin typeface="Abadi" panose="020B0604020104020204"/>
              </a:rPr>
              <a:t>: </a:t>
            </a:r>
            <a:r>
              <a:rPr lang="en-US" sz="2400" dirty="0">
                <a:latin typeface="Abadi" panose="020B0604020104020204"/>
              </a:rPr>
              <a:t>Each bar represents the success rate for a specific orbit type.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2336800"/>
            <a:ext cx="3932238" cy="4261225"/>
          </a:xfrm>
          <a:prstGeom prst="rect">
            <a:avLst/>
          </a:prstGeom>
        </p:spPr>
        <p:txBody>
          <a:bodyPr>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marL="0" indent="0">
              <a:lnSpc>
                <a:spcPct val="120000"/>
              </a:lnSpc>
              <a:buNone/>
            </a:pPr>
            <a:r>
              <a:rPr lang="en-US" sz="4300" b="1" dirty="0">
                <a:latin typeface="Abadi" panose="020B0604020104020204"/>
              </a:rPr>
              <a:t>Insights</a:t>
            </a:r>
            <a:r>
              <a:rPr lang="en-US" sz="4300" dirty="0">
                <a:latin typeface="Abadi" panose="020B0604020104020204"/>
              </a:rPr>
              <a:t>:</a:t>
            </a:r>
          </a:p>
          <a:p>
            <a:pPr>
              <a:lnSpc>
                <a:spcPct val="120000"/>
              </a:lnSpc>
            </a:pPr>
            <a:r>
              <a:rPr lang="en-US" sz="4400" b="1" dirty="0">
                <a:latin typeface="Abadi" panose="020B0604020104020204"/>
              </a:rPr>
              <a:t>High Success Rates</a:t>
            </a:r>
            <a:r>
              <a:rPr lang="en-US" sz="4400" dirty="0">
                <a:latin typeface="Abadi" panose="020B0604020104020204"/>
              </a:rPr>
              <a:t>: Orbit types such as ES-L1, GEO, HEO, SSO, and VLEO exhibit very high success rates, close to or at 100</a:t>
            </a:r>
            <a:r>
              <a:rPr lang="en-US" sz="4400" dirty="0" smtClean="0">
                <a:latin typeface="Abadi" panose="020B0604020104020204"/>
              </a:rPr>
              <a:t>%</a:t>
            </a:r>
            <a:r>
              <a:rPr lang="en-US" sz="4300" dirty="0" smtClean="0">
                <a:latin typeface="Abadi" panose="020B0604020104020204"/>
              </a:rPr>
              <a:t>.</a:t>
            </a:r>
            <a:endParaRPr lang="en-US" sz="4300" dirty="0">
              <a:latin typeface="Abadi" panose="020B0604020104020204"/>
            </a:endParaRPr>
          </a:p>
          <a:p>
            <a:pPr>
              <a:lnSpc>
                <a:spcPct val="120000"/>
              </a:lnSpc>
            </a:pPr>
            <a:r>
              <a:rPr lang="en-US" sz="4400" b="1" dirty="0">
                <a:latin typeface="Abadi" panose="020B0604020104020204"/>
              </a:rPr>
              <a:t>Moderate Success Rates</a:t>
            </a:r>
            <a:r>
              <a:rPr lang="en-US" sz="4400" dirty="0">
                <a:latin typeface="Abadi" panose="020B0604020104020204"/>
              </a:rPr>
              <a:t>: LEO, MEO, and PO have moderate success rates, around 60-70%</a:t>
            </a:r>
            <a:r>
              <a:rPr lang="en-US" sz="4300" dirty="0" smtClean="0">
                <a:latin typeface="Abadi" panose="020B0604020104020204"/>
              </a:rPr>
              <a:t>.</a:t>
            </a:r>
            <a:endParaRPr lang="en-US" sz="4300" dirty="0">
              <a:latin typeface="Abadi" panose="020B0604020104020204"/>
            </a:endParaRPr>
          </a:p>
          <a:p>
            <a:pPr>
              <a:lnSpc>
                <a:spcPct val="120000"/>
              </a:lnSpc>
            </a:pPr>
            <a:r>
              <a:rPr lang="en-US" sz="4400" b="1" dirty="0">
                <a:latin typeface="Abadi" panose="020B0604020104020204"/>
              </a:rPr>
              <a:t>Low Success Rate</a:t>
            </a:r>
            <a:r>
              <a:rPr lang="en-US" sz="4400" dirty="0">
                <a:latin typeface="Abadi" panose="020B0604020104020204"/>
              </a:rPr>
              <a:t>: GTO (Geostationary Transfer Orbit) has the lowest success rate among the orbit </a:t>
            </a:r>
            <a:r>
              <a:rPr lang="en-US" sz="4400" dirty="0" smtClean="0">
                <a:latin typeface="Abadi" panose="020B0604020104020204"/>
              </a:rPr>
              <a:t>types</a:t>
            </a:r>
            <a:r>
              <a:rPr lang="en-US" sz="4300" dirty="0" smtClean="0">
                <a:latin typeface="Abadi" panose="020B0604020104020204"/>
              </a:rPr>
              <a:t>.</a:t>
            </a:r>
            <a:endParaRPr lang="en-US" sz="4300" dirty="0">
              <a:latin typeface="Abadi" panose="020B0604020104020204"/>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139" y="2075357"/>
            <a:ext cx="5184658" cy="3950216"/>
          </a:xfrm>
          <a:prstGeom prst="rect">
            <a:avLst/>
          </a:prstGeom>
        </p:spPr>
      </p:pic>
    </p:spTree>
    <p:extLst>
      <p:ext uri="{BB962C8B-B14F-4D97-AF65-F5344CB8AC3E}">
        <p14:creationId xmlns:p14="http://schemas.microsoft.com/office/powerpoint/2010/main" val="504320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046412"/>
            <a:ext cx="3932238" cy="3811588"/>
          </a:xfrm>
          <a:prstGeom prst="rect">
            <a:avLst/>
          </a:prstGeom>
        </p:spPr>
        <p:txBody>
          <a:bodyPr>
            <a:normAutofit fontScale="55000" lnSpcReduction="20000"/>
          </a:bodyPr>
          <a:lstStyle/>
          <a:p>
            <a:pPr>
              <a:lnSpc>
                <a:spcPct val="120000"/>
              </a:lnSpc>
              <a:spcBef>
                <a:spcPts val="1400"/>
              </a:spcBef>
            </a:pPr>
            <a:endParaRPr lang="en-US" sz="2200" dirty="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marL="0" indent="0">
              <a:lnSpc>
                <a:spcPct val="120000"/>
              </a:lnSpc>
              <a:buNone/>
            </a:pPr>
            <a:r>
              <a:rPr lang="en-US" sz="2400" b="1" dirty="0">
                <a:latin typeface="Abadi" panose="020B0604020104020204"/>
              </a:rPr>
              <a:t>Scatter Plot Description</a:t>
            </a:r>
            <a:r>
              <a:rPr lang="en-US" sz="2400" dirty="0">
                <a:latin typeface="Abadi" panose="020B0604020104020204"/>
              </a:rPr>
              <a:t>:</a:t>
            </a:r>
          </a:p>
          <a:p>
            <a:pPr>
              <a:lnSpc>
                <a:spcPct val="120000"/>
              </a:lnSpc>
            </a:pPr>
            <a:r>
              <a:rPr lang="en-US" sz="2400" b="1" dirty="0" smtClean="0">
                <a:latin typeface="Abadi" panose="020B0604020104020204"/>
              </a:rPr>
              <a:t>Axes</a:t>
            </a:r>
            <a:r>
              <a:rPr lang="en-US" sz="2400" dirty="0">
                <a:latin typeface="Abadi" panose="020B0604020104020204"/>
              </a:rPr>
              <a:t>: The x-axis represents the Flight Number, while the y-axis represents the Orbit Type.</a:t>
            </a:r>
            <a:endParaRPr lang="en-US" sz="2400" dirty="0" smtClean="0">
              <a:latin typeface="Abadi" panose="020B0604020104020204"/>
            </a:endParaRPr>
          </a:p>
          <a:p>
            <a:pPr>
              <a:lnSpc>
                <a:spcPct val="120000"/>
              </a:lnSpc>
            </a:pPr>
            <a:r>
              <a:rPr lang="en-US" sz="2400" b="1" dirty="0" smtClean="0">
                <a:latin typeface="Abadi" panose="020B0604020104020204"/>
              </a:rPr>
              <a:t>Points</a:t>
            </a:r>
            <a:r>
              <a:rPr lang="en-US" sz="2400" dirty="0">
                <a:latin typeface="Abadi" panose="020B0604020104020204"/>
              </a:rPr>
              <a:t>: Each point represents a launch, with the color indicating the class of the launch outcome (0 for failure, 1 for </a:t>
            </a:r>
            <a:r>
              <a:rPr lang="en-US" sz="2400" dirty="0" smtClean="0">
                <a:latin typeface="Abadi" panose="020B0604020104020204"/>
              </a:rPr>
              <a:t>success.</a:t>
            </a:r>
            <a:endParaRPr lang="en-US" sz="2400" dirty="0">
              <a:latin typeface="Abadi" panose="020B0604020104020204"/>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5250730" y="3253956"/>
            <a:ext cx="5882325" cy="3674745"/>
          </a:xfrm>
          <a:prstGeom prst="rect">
            <a:avLst/>
          </a:prstGeom>
        </p:spPr>
        <p:txBody>
          <a:bodyPr>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marL="0" indent="0">
              <a:lnSpc>
                <a:spcPct val="120000"/>
              </a:lnSpc>
              <a:buNone/>
            </a:pPr>
            <a:r>
              <a:rPr lang="en-US" sz="3100" b="1" dirty="0">
                <a:latin typeface="Abadi" panose="020B0604020104020204"/>
              </a:rPr>
              <a:t>Insights</a:t>
            </a:r>
            <a:r>
              <a:rPr lang="en-US" sz="3100" dirty="0">
                <a:latin typeface="Abadi" panose="020B0604020104020204"/>
              </a:rPr>
              <a:t>:</a:t>
            </a:r>
          </a:p>
          <a:p>
            <a:pPr>
              <a:lnSpc>
                <a:spcPct val="120000"/>
              </a:lnSpc>
            </a:pPr>
            <a:r>
              <a:rPr lang="en-US" sz="3200" b="1" dirty="0">
                <a:latin typeface="Abadi" panose="020B0604020104020204"/>
              </a:rPr>
              <a:t>Orbit Types</a:t>
            </a:r>
            <a:r>
              <a:rPr lang="en-US" sz="3200" dirty="0">
                <a:latin typeface="Abadi" panose="020B0604020104020204"/>
              </a:rPr>
              <a:t>: The plot includes various orbit types such as LEO, ISS, PO, GTO, ES-L1, SSO, HEO, MEO, VLEO, SO, and GEO</a:t>
            </a:r>
            <a:r>
              <a:rPr lang="en-US" sz="3100" dirty="0" smtClean="0">
                <a:latin typeface="Abadi" panose="020B0604020104020204"/>
              </a:rPr>
              <a:t>.</a:t>
            </a:r>
            <a:endParaRPr lang="en-US" sz="3100" dirty="0">
              <a:latin typeface="Abadi" panose="020B0604020104020204"/>
            </a:endParaRPr>
          </a:p>
          <a:p>
            <a:pPr>
              <a:lnSpc>
                <a:spcPct val="120000"/>
              </a:lnSpc>
            </a:pPr>
            <a:r>
              <a:rPr lang="en-US" sz="3200" b="1" dirty="0">
                <a:latin typeface="Abadi" panose="020B0604020104020204"/>
              </a:rPr>
              <a:t>Flight Distribution</a:t>
            </a:r>
            <a:r>
              <a:rPr lang="en-US" sz="3200" dirty="0">
                <a:latin typeface="Abadi" panose="020B0604020104020204"/>
              </a:rPr>
              <a:t>: The flight numbers are spread across different orbit types. LEO and GTO have the highest number of flights, indicating these orbits are more commonly targeted for missions</a:t>
            </a:r>
            <a:r>
              <a:rPr lang="en-US" sz="3100" dirty="0" smtClean="0">
                <a:latin typeface="Abadi" panose="020B0604020104020204"/>
              </a:rPr>
              <a:t>.</a:t>
            </a:r>
            <a:endParaRPr lang="en-US" sz="3100" dirty="0">
              <a:latin typeface="Abadi" panose="020B0604020104020204"/>
            </a:endParaRPr>
          </a:p>
          <a:p>
            <a:pPr>
              <a:lnSpc>
                <a:spcPct val="120000"/>
              </a:lnSpc>
            </a:pPr>
            <a:r>
              <a:rPr lang="en-US" sz="3100" b="1" dirty="0">
                <a:latin typeface="Abadi" panose="020B0604020104020204"/>
              </a:rPr>
              <a:t>Success Rate</a:t>
            </a:r>
            <a:r>
              <a:rPr lang="en-US" sz="3100" dirty="0">
                <a:latin typeface="Abadi" panose="020B0604020104020204"/>
              </a:rPr>
              <a:t>: </a:t>
            </a:r>
            <a:r>
              <a:rPr lang="en-US" sz="3200" dirty="0">
                <a:latin typeface="Abadi" panose="020B0604020104020204"/>
              </a:rPr>
              <a:t>There is a notable concentration of successful launches (orange points) for certain orbit types like LEO and SSO, while GTO shows a mix of successes and </a:t>
            </a:r>
            <a:r>
              <a:rPr lang="en-US" sz="3200" dirty="0" smtClean="0">
                <a:latin typeface="Abadi" panose="020B0604020104020204"/>
              </a:rPr>
              <a:t>failures</a:t>
            </a:r>
            <a:r>
              <a:rPr lang="en-US" sz="3100" dirty="0" smtClean="0">
                <a:latin typeface="Abadi" panose="020B0604020104020204"/>
              </a:rPr>
              <a:t>.</a:t>
            </a:r>
          </a:p>
          <a:p>
            <a:pPr>
              <a:lnSpc>
                <a:spcPct val="120000"/>
              </a:lnSpc>
            </a:pPr>
            <a:r>
              <a:rPr lang="en-US" sz="3200" b="1" dirty="0" smtClean="0">
                <a:latin typeface="Abadi" panose="020B0604020104020204"/>
              </a:rPr>
              <a:t>Trends </a:t>
            </a:r>
            <a:r>
              <a:rPr lang="en-US" sz="3200" b="1" dirty="0">
                <a:latin typeface="Abadi" panose="020B0604020104020204"/>
              </a:rPr>
              <a:t>Over Time</a:t>
            </a:r>
            <a:r>
              <a:rPr lang="en-US" sz="3200" dirty="0">
                <a:latin typeface="Abadi" panose="020B0604020104020204"/>
              </a:rPr>
              <a:t>: Higher flight numbers (later launches) tend to show an increased success rate, particularly for LEO and ISS orbits, suggesting improvements in technology and experience over time</a:t>
            </a:r>
            <a:endParaRPr lang="en-US" sz="3100" dirty="0">
              <a:latin typeface="Abadi" panose="020B0604020104020204"/>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468321"/>
            <a:ext cx="10515600" cy="2908807"/>
          </a:xfrm>
          <a:prstGeom prst="rect">
            <a:avLst/>
          </a:prstGeom>
        </p:spPr>
      </p:pic>
    </p:spTree>
    <p:extLst>
      <p:ext uri="{BB962C8B-B14F-4D97-AF65-F5344CB8AC3E}">
        <p14:creationId xmlns:p14="http://schemas.microsoft.com/office/powerpoint/2010/main" val="150108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046412"/>
            <a:ext cx="3932238" cy="3811588"/>
          </a:xfrm>
          <a:prstGeom prst="rect">
            <a:avLst/>
          </a:prstGeom>
        </p:spPr>
        <p:txBody>
          <a:bodyPr>
            <a:normAutofit fontScale="55000" lnSpcReduction="20000"/>
          </a:bodyPr>
          <a:lstStyle/>
          <a:p>
            <a:pPr>
              <a:lnSpc>
                <a:spcPct val="120000"/>
              </a:lnSpc>
              <a:spcBef>
                <a:spcPts val="1400"/>
              </a:spcBef>
            </a:pPr>
            <a:endParaRPr lang="en-US" sz="2200" dirty="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marL="0" indent="0">
              <a:lnSpc>
                <a:spcPct val="120000"/>
              </a:lnSpc>
              <a:buNone/>
            </a:pPr>
            <a:r>
              <a:rPr lang="en-US" sz="2400" b="1" dirty="0">
                <a:latin typeface="Abadi" panose="020B0604020104020204"/>
              </a:rPr>
              <a:t>Scatter Plot Description</a:t>
            </a:r>
            <a:r>
              <a:rPr lang="en-US" sz="2400" dirty="0">
                <a:latin typeface="Abadi" panose="020B0604020104020204"/>
              </a:rPr>
              <a:t>:</a:t>
            </a:r>
          </a:p>
          <a:p>
            <a:pPr>
              <a:lnSpc>
                <a:spcPct val="120000"/>
              </a:lnSpc>
            </a:pPr>
            <a:r>
              <a:rPr lang="en-US" sz="2400" b="1" dirty="0" smtClean="0">
                <a:latin typeface="Abadi" panose="020B0604020104020204"/>
              </a:rPr>
              <a:t>Axes</a:t>
            </a:r>
            <a:r>
              <a:rPr lang="en-US" sz="2400" dirty="0">
                <a:latin typeface="Abadi" panose="020B0604020104020204"/>
              </a:rPr>
              <a:t>: The x-axis represents the Payload Mass (in kilograms), while the y-axis represents the Orbit Type</a:t>
            </a:r>
            <a:r>
              <a:rPr lang="en-US" sz="2400" dirty="0" smtClean="0">
                <a:latin typeface="Abadi" panose="020B0604020104020204"/>
              </a:rPr>
              <a:t>.</a:t>
            </a:r>
          </a:p>
          <a:p>
            <a:pPr>
              <a:lnSpc>
                <a:spcPct val="120000"/>
              </a:lnSpc>
            </a:pPr>
            <a:r>
              <a:rPr lang="en-US" sz="2400" b="1" dirty="0" smtClean="0">
                <a:latin typeface="Abadi" panose="020B0604020104020204"/>
              </a:rPr>
              <a:t>Points</a:t>
            </a:r>
            <a:r>
              <a:rPr lang="en-US" sz="2400" dirty="0">
                <a:latin typeface="Abadi" panose="020B0604020104020204"/>
              </a:rPr>
              <a:t>: Each point represents a launch, with the color indicating the class of the launch outcome (0 for failure, 1 for </a:t>
            </a:r>
            <a:r>
              <a:rPr lang="en-US" sz="2400" dirty="0" smtClean="0">
                <a:latin typeface="Abadi" panose="020B0604020104020204"/>
              </a:rPr>
              <a:t>success.</a:t>
            </a:r>
            <a:endParaRPr lang="en-US" sz="2400" dirty="0">
              <a:latin typeface="Abadi" panose="020B0604020104020204"/>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4797212" y="2968718"/>
            <a:ext cx="6335844" cy="3966976"/>
          </a:xfrm>
          <a:prstGeom prst="rect">
            <a:avLst/>
          </a:prstGeom>
        </p:spPr>
        <p:txBody>
          <a:bodyPr>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marL="0" indent="0">
              <a:lnSpc>
                <a:spcPct val="120000"/>
              </a:lnSpc>
              <a:buNone/>
            </a:pPr>
            <a:r>
              <a:rPr lang="en-US" sz="3100" b="1" dirty="0">
                <a:latin typeface="Abadi" panose="020B0604020104020204"/>
              </a:rPr>
              <a:t>Insights</a:t>
            </a:r>
            <a:r>
              <a:rPr lang="en-US" sz="3100" dirty="0">
                <a:latin typeface="Abadi" panose="020B0604020104020204"/>
              </a:rPr>
              <a:t>:</a:t>
            </a:r>
          </a:p>
          <a:p>
            <a:pPr>
              <a:lnSpc>
                <a:spcPct val="120000"/>
              </a:lnSpc>
            </a:pPr>
            <a:r>
              <a:rPr lang="en-US" sz="3200" b="1" dirty="0">
                <a:latin typeface="Abadi" panose="020B0604020104020204"/>
              </a:rPr>
              <a:t>Orbit Types</a:t>
            </a:r>
            <a:r>
              <a:rPr lang="en-US" sz="3200" dirty="0">
                <a:latin typeface="Abadi" panose="020B0604020104020204"/>
              </a:rPr>
              <a:t>: The plot includes various orbit types such as LEO, ISS, PO, GTO, ES-L1, SSO, HEO, MEO, VLEO, SO, and GEO</a:t>
            </a:r>
            <a:r>
              <a:rPr lang="en-US" sz="3100" dirty="0" smtClean="0">
                <a:latin typeface="Abadi" panose="020B0604020104020204"/>
              </a:rPr>
              <a:t>.</a:t>
            </a:r>
            <a:endParaRPr lang="en-US" sz="3100" dirty="0">
              <a:latin typeface="Abadi" panose="020B0604020104020204"/>
            </a:endParaRPr>
          </a:p>
          <a:p>
            <a:pPr>
              <a:lnSpc>
                <a:spcPct val="120000"/>
              </a:lnSpc>
            </a:pPr>
            <a:r>
              <a:rPr lang="en-US" sz="3200" b="1" dirty="0" smtClean="0">
                <a:latin typeface="Abadi" panose="020B0604020104020204"/>
              </a:rPr>
              <a:t>Payload </a:t>
            </a:r>
            <a:r>
              <a:rPr lang="en-US" sz="3200" b="1" dirty="0">
                <a:latin typeface="Abadi" panose="020B0604020104020204"/>
              </a:rPr>
              <a:t>Distribution</a:t>
            </a:r>
            <a:r>
              <a:rPr lang="en-US" sz="3200" dirty="0">
                <a:latin typeface="Abadi" panose="020B0604020104020204"/>
              </a:rPr>
              <a:t>: Different orbit types handle different ranges of payload masses. For </a:t>
            </a:r>
            <a:r>
              <a:rPr lang="en-US" sz="3200" dirty="0" smtClean="0">
                <a:latin typeface="Abadi" panose="020B0604020104020204"/>
              </a:rPr>
              <a:t>example, </a:t>
            </a:r>
            <a:r>
              <a:rPr lang="en-US" sz="3200" dirty="0">
                <a:latin typeface="Abadi" panose="020B0604020104020204"/>
              </a:rPr>
              <a:t>LEO and </a:t>
            </a:r>
            <a:r>
              <a:rPr lang="en-US" sz="3200" dirty="0" smtClean="0">
                <a:latin typeface="Abadi" panose="020B0604020104020204"/>
              </a:rPr>
              <a:t>ISS</a:t>
            </a:r>
            <a:r>
              <a:rPr lang="en-US" sz="3200" dirty="0">
                <a:latin typeface="Abadi" panose="020B0604020104020204"/>
              </a:rPr>
              <a:t> h</a:t>
            </a:r>
            <a:r>
              <a:rPr lang="en-US" sz="3200" dirty="0" smtClean="0">
                <a:latin typeface="Abadi" panose="020B0604020104020204"/>
              </a:rPr>
              <a:t>andle </a:t>
            </a:r>
            <a:r>
              <a:rPr lang="en-US" sz="3200" dirty="0">
                <a:latin typeface="Abadi" panose="020B0604020104020204"/>
              </a:rPr>
              <a:t>lighter payloads, typically below 10,000 </a:t>
            </a:r>
            <a:r>
              <a:rPr lang="en-US" sz="3200" dirty="0" smtClean="0">
                <a:latin typeface="Abadi" panose="020B0604020104020204"/>
              </a:rPr>
              <a:t>kg while</a:t>
            </a:r>
            <a:r>
              <a:rPr lang="en-US" sz="3200" b="1" dirty="0" smtClean="0">
                <a:latin typeface="Abadi" panose="020B0604020104020204"/>
              </a:rPr>
              <a:t> </a:t>
            </a:r>
            <a:r>
              <a:rPr lang="en-US" sz="3200" dirty="0">
                <a:latin typeface="Abadi" panose="020B0604020104020204"/>
              </a:rPr>
              <a:t>GTO and </a:t>
            </a:r>
            <a:r>
              <a:rPr lang="en-US" sz="3200" dirty="0" smtClean="0">
                <a:latin typeface="Abadi" panose="020B0604020104020204"/>
              </a:rPr>
              <a:t>GEO</a:t>
            </a:r>
            <a:r>
              <a:rPr lang="en-US" sz="3200" dirty="0">
                <a:latin typeface="Abadi" panose="020B0604020104020204"/>
              </a:rPr>
              <a:t> </a:t>
            </a:r>
            <a:r>
              <a:rPr lang="en-US" sz="3200" dirty="0" smtClean="0">
                <a:latin typeface="Abadi" panose="020B0604020104020204"/>
              </a:rPr>
              <a:t>Handle </a:t>
            </a:r>
            <a:r>
              <a:rPr lang="en-US" sz="3200" dirty="0">
                <a:latin typeface="Abadi" panose="020B0604020104020204"/>
              </a:rPr>
              <a:t>a wide range of payloads, including some of the heaviest payloads</a:t>
            </a:r>
            <a:endParaRPr lang="en-US" sz="3100" dirty="0">
              <a:latin typeface="Abadi" panose="020B0604020104020204"/>
            </a:endParaRPr>
          </a:p>
          <a:p>
            <a:pPr>
              <a:lnSpc>
                <a:spcPct val="120000"/>
              </a:lnSpc>
            </a:pPr>
            <a:r>
              <a:rPr lang="en-US" sz="3200" b="1" dirty="0">
                <a:latin typeface="Abadi" panose="020B0604020104020204"/>
              </a:rPr>
              <a:t>Success Rate</a:t>
            </a:r>
            <a:r>
              <a:rPr lang="en-US" sz="3200" dirty="0">
                <a:latin typeface="Abadi" panose="020B0604020104020204"/>
              </a:rPr>
              <a:t>: The distribution of successful (orange) and failed (blue) launches across different payload masses and orbit types indicates</a:t>
            </a:r>
            <a:r>
              <a:rPr lang="en-US" sz="3200" dirty="0" smtClean="0">
                <a:latin typeface="Abadi" panose="020B0604020104020204"/>
              </a:rPr>
              <a:t>:</a:t>
            </a:r>
          </a:p>
          <a:p>
            <a:pPr lvl="1">
              <a:lnSpc>
                <a:spcPct val="120000"/>
              </a:lnSpc>
            </a:pPr>
            <a:r>
              <a:rPr lang="en-US" sz="2800" b="1" dirty="0" smtClean="0">
                <a:latin typeface="Abadi" panose="020B0604020104020204"/>
              </a:rPr>
              <a:t>High </a:t>
            </a:r>
            <a:r>
              <a:rPr lang="en-US" sz="2800" b="1" dirty="0">
                <a:latin typeface="Abadi" panose="020B0604020104020204"/>
              </a:rPr>
              <a:t>Success Rates</a:t>
            </a:r>
            <a:r>
              <a:rPr lang="en-US" sz="2800" dirty="0">
                <a:latin typeface="Abadi" panose="020B0604020104020204"/>
              </a:rPr>
              <a:t>: Orbits like SSO and LEO show a higher concentration of successful launches.</a:t>
            </a:r>
          </a:p>
          <a:p>
            <a:pPr lvl="1">
              <a:lnSpc>
                <a:spcPct val="120000"/>
              </a:lnSpc>
            </a:pPr>
            <a:r>
              <a:rPr lang="en-US" sz="2800" b="1" dirty="0">
                <a:latin typeface="Abadi" panose="020B0604020104020204"/>
              </a:rPr>
              <a:t>Mixed Success Rates</a:t>
            </a:r>
            <a:r>
              <a:rPr lang="en-US" sz="2800" dirty="0">
                <a:latin typeface="Abadi" panose="020B0604020104020204"/>
              </a:rPr>
              <a:t>: GTO shows a mix of successes and failures, especially for heavier payloads.</a:t>
            </a:r>
          </a:p>
          <a:p>
            <a:pPr>
              <a:lnSpc>
                <a:spcPct val="120000"/>
              </a:lnSpc>
            </a:pPr>
            <a:r>
              <a:rPr lang="en-US" sz="3200" b="1" dirty="0" smtClean="0">
                <a:latin typeface="Abadi" panose="020B0604020104020204"/>
              </a:rPr>
              <a:t>Trends </a:t>
            </a:r>
            <a:r>
              <a:rPr lang="en-US" sz="3200" b="1" dirty="0">
                <a:latin typeface="Abadi" panose="020B0604020104020204"/>
              </a:rPr>
              <a:t>Over Time</a:t>
            </a:r>
            <a:r>
              <a:rPr lang="en-US" sz="3200" dirty="0">
                <a:latin typeface="Abadi" panose="020B0604020104020204"/>
              </a:rPr>
              <a:t>: Heavier payloads are more frequently associated with higher orbits like GTO and GEO, while lower orbits like LEO handle a more uniform distribution of lighter payloads.</a:t>
            </a:r>
            <a:endParaRPr lang="en-US" sz="3100" dirty="0">
              <a:latin typeface="Abadi" panose="020B0604020104020204"/>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404645"/>
            <a:ext cx="10363044" cy="3007099"/>
          </a:xfrm>
          <a:prstGeom prst="rect">
            <a:avLst/>
          </a:prstGeom>
        </p:spPr>
      </p:pic>
    </p:spTree>
    <p:extLst>
      <p:ext uri="{BB962C8B-B14F-4D97-AF65-F5344CB8AC3E}">
        <p14:creationId xmlns:p14="http://schemas.microsoft.com/office/powerpoint/2010/main" val="353832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latin typeface="Abadi" panose="020B0604020104020204"/>
              </a:rPr>
              <a:pPr/>
              <a:t>26</a:t>
            </a:fld>
            <a:endParaRPr lang="en-US">
              <a:latin typeface="Abadi" panose="020B060402010402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2789" y="0"/>
            <a:ext cx="3932238" cy="3811588"/>
          </a:xfrm>
          <a:prstGeom prst="rect">
            <a:avLst/>
          </a:prstGeom>
        </p:spPr>
        <p:txBody>
          <a:bodyPr>
            <a:normAutofit fontScale="55000" lnSpcReduction="20000"/>
          </a:bodyPr>
          <a:lstStyle/>
          <a:p>
            <a:pPr>
              <a:lnSpc>
                <a:spcPct val="120000"/>
              </a:lnSpc>
              <a:spcBef>
                <a:spcPts val="1400"/>
              </a:spcBef>
            </a:pPr>
            <a:endParaRPr lang="en-US" sz="2200" dirty="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marL="0" indent="0">
              <a:lnSpc>
                <a:spcPct val="120000"/>
              </a:lnSpc>
              <a:buNone/>
            </a:pPr>
            <a:r>
              <a:rPr lang="en-US" sz="2400" b="1" dirty="0">
                <a:latin typeface="Abadi" panose="020B0604020104020204"/>
              </a:rPr>
              <a:t>Scatter Plot Description</a:t>
            </a:r>
            <a:r>
              <a:rPr lang="en-US" sz="2400" dirty="0">
                <a:latin typeface="Abadi" panose="020B0604020104020204"/>
              </a:rPr>
              <a:t>:</a:t>
            </a:r>
          </a:p>
          <a:p>
            <a:pPr>
              <a:lnSpc>
                <a:spcPct val="120000"/>
              </a:lnSpc>
            </a:pPr>
            <a:r>
              <a:rPr lang="en-US" sz="2400" b="1" dirty="0" smtClean="0">
                <a:latin typeface="Abadi" panose="020B0604020104020204"/>
              </a:rPr>
              <a:t>Axes: </a:t>
            </a:r>
            <a:r>
              <a:rPr lang="en-US" sz="2400" dirty="0" smtClean="0">
                <a:latin typeface="Abadi" panose="020B0604020104020204"/>
              </a:rPr>
              <a:t>The </a:t>
            </a:r>
            <a:r>
              <a:rPr lang="en-US" sz="2400" dirty="0">
                <a:latin typeface="Abadi" panose="020B0604020104020204"/>
              </a:rPr>
              <a:t>x-axis represents the Year, while the y-axis represents the Success Rate (Class 1 for success, 0 for </a:t>
            </a:r>
            <a:r>
              <a:rPr lang="en-US" sz="2400" dirty="0" smtClean="0">
                <a:latin typeface="Abadi" panose="020B0604020104020204"/>
              </a:rPr>
              <a:t>failure).</a:t>
            </a:r>
          </a:p>
          <a:p>
            <a:pPr>
              <a:lnSpc>
                <a:spcPct val="120000"/>
              </a:lnSpc>
            </a:pPr>
            <a:r>
              <a:rPr lang="en-US" sz="2400" b="1" dirty="0" smtClean="0">
                <a:latin typeface="Abadi" panose="020B0604020104020204"/>
              </a:rPr>
              <a:t>Line</a:t>
            </a:r>
            <a:r>
              <a:rPr lang="en-US" sz="2400" dirty="0" smtClean="0">
                <a:latin typeface="Abadi" panose="020B0604020104020204"/>
              </a:rPr>
              <a:t>: </a:t>
            </a:r>
            <a:r>
              <a:rPr lang="en-US" sz="2400" dirty="0">
                <a:latin typeface="Abadi" panose="020B0604020104020204"/>
              </a:rPr>
              <a:t>The line connects the average success rates for each year, with markers highlighting individual years.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10000"/>
              </a:lnSpc>
            </a:pPr>
            <a:r>
              <a:rPr lang="en-US" dirty="0">
                <a:solidFill>
                  <a:srgbClr val="0B49CB"/>
                </a:solidFill>
                <a:latin typeface="Abadi" panose="020B0604020104020204"/>
              </a:rPr>
              <a:t>Launch Success Yearly Trend</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2336800"/>
            <a:ext cx="3932238" cy="4261225"/>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a:lnSpc>
                <a:spcPct val="120000"/>
              </a:lnSpc>
              <a:spcBef>
                <a:spcPts val="1400"/>
              </a:spcBef>
            </a:pPr>
            <a:endParaRPr lang="en-US" sz="2200" dirty="0" smtClean="0">
              <a:solidFill>
                <a:schemeClr val="accent3">
                  <a:lumMod val="25000"/>
                </a:schemeClr>
              </a:solidFill>
              <a:latin typeface="Abadi" panose="020B0604020104020204"/>
            </a:endParaRPr>
          </a:p>
          <a:p>
            <a:pPr marL="0" indent="0">
              <a:lnSpc>
                <a:spcPct val="120000"/>
              </a:lnSpc>
              <a:buNone/>
            </a:pPr>
            <a:r>
              <a:rPr lang="en-US" sz="4300" b="1" dirty="0">
                <a:latin typeface="Abadi" panose="020B0604020104020204"/>
              </a:rPr>
              <a:t>Insights</a:t>
            </a:r>
            <a:r>
              <a:rPr lang="en-US" sz="4300" dirty="0">
                <a:latin typeface="Abadi" panose="020B0604020104020204"/>
              </a:rPr>
              <a:t>:</a:t>
            </a:r>
          </a:p>
          <a:p>
            <a:pPr>
              <a:lnSpc>
                <a:spcPct val="120000"/>
              </a:lnSpc>
            </a:pPr>
            <a:r>
              <a:rPr lang="en-US" sz="4400" b="1" dirty="0">
                <a:latin typeface="Abadi" panose="020B0604020104020204"/>
              </a:rPr>
              <a:t>Success Rate Trend</a:t>
            </a:r>
            <a:r>
              <a:rPr lang="en-US" sz="4400" dirty="0">
                <a:latin typeface="Abadi" panose="020B0604020104020204"/>
              </a:rPr>
              <a:t>: There is a clear upward trend in the success rate of launches from </a:t>
            </a:r>
            <a:r>
              <a:rPr lang="en-US" sz="4400" dirty="0" smtClean="0">
                <a:latin typeface="Abadi" panose="020B0604020104020204"/>
              </a:rPr>
              <a:t>2013 </a:t>
            </a:r>
            <a:r>
              <a:rPr lang="en-US" sz="4400" dirty="0">
                <a:latin typeface="Abadi" panose="020B0604020104020204"/>
              </a:rPr>
              <a:t>to 2020. This indicates a significant improvement in launch success over the </a:t>
            </a:r>
            <a:r>
              <a:rPr lang="en-US" sz="4400" dirty="0" smtClean="0">
                <a:latin typeface="Abadi" panose="020B0604020104020204"/>
              </a:rPr>
              <a:t>years</a:t>
            </a:r>
          </a:p>
          <a:p>
            <a:pPr>
              <a:lnSpc>
                <a:spcPct val="120000"/>
              </a:lnSpc>
            </a:pPr>
            <a:r>
              <a:rPr lang="en-US" sz="4400" b="1" dirty="0">
                <a:latin typeface="Abadi" panose="020B0604020104020204"/>
              </a:rPr>
              <a:t>Yearly Variation</a:t>
            </a:r>
            <a:r>
              <a:rPr lang="en-US" sz="4400" dirty="0">
                <a:latin typeface="Abadi" panose="020B0604020104020204"/>
              </a:rPr>
              <a:t>: Some years, like 2018, show a slight drop in success rate compared to previous years, but the overall trend remains </a:t>
            </a:r>
            <a:r>
              <a:rPr lang="en-US" sz="4400" dirty="0" smtClean="0">
                <a:latin typeface="Abadi" panose="020B0604020104020204"/>
              </a:rPr>
              <a:t>positive</a:t>
            </a:r>
          </a:p>
          <a:p>
            <a:pPr>
              <a:lnSpc>
                <a:spcPct val="120000"/>
              </a:lnSpc>
            </a:pPr>
            <a:r>
              <a:rPr lang="en-US" sz="4400" b="1" dirty="0">
                <a:latin typeface="Abadi" panose="020B0604020104020204"/>
              </a:rPr>
              <a:t>Recent Years</a:t>
            </a:r>
            <a:r>
              <a:rPr lang="en-US" sz="4400" dirty="0">
                <a:latin typeface="Abadi" panose="020B0604020104020204"/>
              </a:rPr>
              <a:t>: The most recent years (2019 and 2020) have very high success rates, close to or above 80%, reflecting advancements in technology and operational efficiency</a:t>
            </a:r>
            <a:r>
              <a:rPr lang="en-US" sz="4300" dirty="0" smtClean="0">
                <a:latin typeface="Abadi" panose="020B0604020104020204"/>
              </a:rPr>
              <a:t>.</a:t>
            </a:r>
            <a:endParaRPr lang="en-US" sz="4300" dirty="0">
              <a:latin typeface="Abadi" panose="020B0604020104020204"/>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151" y="2506327"/>
            <a:ext cx="5184658" cy="3519246"/>
          </a:xfrm>
          <a:prstGeom prst="rect">
            <a:avLst/>
          </a:prstGeom>
        </p:spPr>
      </p:pic>
    </p:spTree>
    <p:extLst>
      <p:ext uri="{BB962C8B-B14F-4D97-AF65-F5344CB8AC3E}">
        <p14:creationId xmlns:p14="http://schemas.microsoft.com/office/powerpoint/2010/main" val="3709708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15" name="Content Placeholder 1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0011" y="1770435"/>
            <a:ext cx="10515600" cy="1943371"/>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1" name="TextBox 20"/>
          <p:cNvSpPr txBox="1"/>
          <p:nvPr/>
        </p:nvSpPr>
        <p:spPr>
          <a:xfrm>
            <a:off x="770011" y="4195067"/>
            <a:ext cx="8304551" cy="2031325"/>
          </a:xfrm>
          <a:prstGeom prst="rect">
            <a:avLst/>
          </a:prstGeom>
          <a:noFill/>
        </p:spPr>
        <p:txBody>
          <a:bodyPr wrap="square" rtlCol="0">
            <a:spAutoFit/>
          </a:bodyPr>
          <a:lstStyle/>
          <a:p>
            <a:r>
              <a:rPr lang="en-US" b="1" dirty="0" smtClean="0"/>
              <a:t>Description</a:t>
            </a:r>
            <a:r>
              <a:rPr lang="en-US" dirty="0" smtClean="0"/>
              <a:t> </a:t>
            </a:r>
          </a:p>
          <a:p>
            <a:r>
              <a:rPr lang="en-US" dirty="0" smtClean="0"/>
              <a:t>This </a:t>
            </a:r>
            <a:r>
              <a:rPr lang="en-US" dirty="0"/>
              <a:t>query retrieves all unique launch sites from the SPACEXTABLE. Identifying unique launch sites is crucial for understanding the geographical distribution of </a:t>
            </a:r>
            <a:r>
              <a:rPr lang="en-US" dirty="0" err="1"/>
              <a:t>SpaceX's</a:t>
            </a:r>
            <a:r>
              <a:rPr lang="en-US" dirty="0"/>
              <a:t> operations. The results show that </a:t>
            </a:r>
            <a:r>
              <a:rPr lang="en-US" dirty="0" err="1"/>
              <a:t>SpaceX</a:t>
            </a:r>
            <a:r>
              <a:rPr lang="en-US" dirty="0"/>
              <a:t> primarily uses a few key locations for their launches, indicating their strategic importance. CCAFS LC-40 and CCAFS SLC-40 are frequently used, highlighting their significance in </a:t>
            </a:r>
            <a:r>
              <a:rPr lang="en-US" dirty="0" err="1"/>
              <a:t>SpaceX's</a:t>
            </a:r>
            <a:r>
              <a:rPr lang="en-US" dirty="0"/>
              <a:t> launch history.</a:t>
            </a:r>
          </a:p>
          <a:p>
            <a:endParaRPr lang="en-US" dirty="0"/>
          </a:p>
        </p:txBody>
      </p:sp>
      <p:sp>
        <p:nvSpPr>
          <p:cNvPr id="22" name="TextBox 21"/>
          <p:cNvSpPr txBox="1"/>
          <p:nvPr/>
        </p:nvSpPr>
        <p:spPr>
          <a:xfrm>
            <a:off x="9074562" y="4195067"/>
            <a:ext cx="1763327" cy="1754326"/>
          </a:xfrm>
          <a:prstGeom prst="rect">
            <a:avLst/>
          </a:prstGeom>
          <a:noFill/>
        </p:spPr>
        <p:txBody>
          <a:bodyPr wrap="square" rtlCol="0">
            <a:spAutoFit/>
          </a:bodyPr>
          <a:lstStyle/>
          <a:p>
            <a:r>
              <a:rPr lang="en-US" b="1" dirty="0"/>
              <a:t>Result</a:t>
            </a:r>
            <a:r>
              <a:rPr lang="en-US" dirty="0"/>
              <a:t>:</a:t>
            </a:r>
          </a:p>
          <a:p>
            <a:r>
              <a:rPr lang="en-US" dirty="0"/>
              <a:t>CCAFS LC-40</a:t>
            </a:r>
          </a:p>
          <a:p>
            <a:r>
              <a:rPr lang="en-US" dirty="0"/>
              <a:t>VAFB SLC-4E</a:t>
            </a:r>
          </a:p>
          <a:p>
            <a:r>
              <a:rPr lang="en-US" dirty="0"/>
              <a:t>KSC LC-39A</a:t>
            </a:r>
          </a:p>
          <a:p>
            <a:r>
              <a:rPr lang="en-US" dirty="0"/>
              <a:t>CCAFS SLC-40</a:t>
            </a:r>
          </a:p>
          <a:p>
            <a:endParaRPr lang="en-US" dirty="0"/>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155" y="1503710"/>
            <a:ext cx="10390456" cy="2981741"/>
          </a:xfrm>
          <a:prstGeom prst="rect">
            <a:avLst/>
          </a:prstGeom>
        </p:spPr>
      </p:pic>
      <p:sp>
        <p:nvSpPr>
          <p:cNvPr id="7" name="TextBox 6"/>
          <p:cNvSpPr txBox="1"/>
          <p:nvPr/>
        </p:nvSpPr>
        <p:spPr>
          <a:xfrm>
            <a:off x="895155" y="4809506"/>
            <a:ext cx="8304551" cy="1200329"/>
          </a:xfrm>
          <a:prstGeom prst="rect">
            <a:avLst/>
          </a:prstGeom>
          <a:noFill/>
        </p:spPr>
        <p:txBody>
          <a:bodyPr wrap="square" rtlCol="0">
            <a:spAutoFit/>
          </a:bodyPr>
          <a:lstStyle/>
          <a:p>
            <a:r>
              <a:rPr lang="en-US" b="1" dirty="0" smtClean="0"/>
              <a:t>Description</a:t>
            </a:r>
            <a:r>
              <a:rPr lang="en-US" dirty="0" smtClean="0"/>
              <a:t> </a:t>
            </a:r>
          </a:p>
          <a:p>
            <a:r>
              <a:rPr lang="en-US" dirty="0"/>
              <a:t>This query retrieves detailed information for the first five launches where the launch site name starts with 'CCA'. It provides specific details such as date, time, payload, orbit, and mission outcome for these launches.</a:t>
            </a:r>
          </a:p>
        </p:txBody>
      </p:sp>
      <p:sp>
        <p:nvSpPr>
          <p:cNvPr id="8" name="TextBox 7"/>
          <p:cNvSpPr txBox="1"/>
          <p:nvPr/>
        </p:nvSpPr>
        <p:spPr>
          <a:xfrm>
            <a:off x="9199706" y="4809506"/>
            <a:ext cx="1763327" cy="1754326"/>
          </a:xfrm>
          <a:prstGeom prst="rect">
            <a:avLst/>
          </a:prstGeom>
          <a:noFill/>
        </p:spPr>
        <p:txBody>
          <a:bodyPr wrap="square" rtlCol="0">
            <a:spAutoFit/>
          </a:bodyPr>
          <a:lstStyle/>
          <a:p>
            <a:r>
              <a:rPr lang="en-US" b="1" dirty="0"/>
              <a:t>Result</a:t>
            </a:r>
            <a:r>
              <a:rPr lang="en-US" dirty="0"/>
              <a:t>:</a:t>
            </a:r>
          </a:p>
          <a:p>
            <a:r>
              <a:rPr lang="en-US" dirty="0"/>
              <a:t>Five launch records with launch site names starting with 'CCA'</a:t>
            </a:r>
          </a:p>
        </p:txBody>
      </p: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600184"/>
            <a:ext cx="9602540" cy="1457528"/>
          </a:xfrm>
          <a:prstGeom prst="rect">
            <a:avLst/>
          </a:prstGeom>
        </p:spPr>
      </p:pic>
      <p:sp>
        <p:nvSpPr>
          <p:cNvPr id="7" name="TextBox 6"/>
          <p:cNvSpPr txBox="1"/>
          <p:nvPr/>
        </p:nvSpPr>
        <p:spPr>
          <a:xfrm>
            <a:off x="652688" y="3570197"/>
            <a:ext cx="8304551" cy="1754326"/>
          </a:xfrm>
          <a:prstGeom prst="rect">
            <a:avLst/>
          </a:prstGeom>
          <a:noFill/>
        </p:spPr>
        <p:txBody>
          <a:bodyPr wrap="square" rtlCol="0">
            <a:spAutoFit/>
          </a:bodyPr>
          <a:lstStyle/>
          <a:p>
            <a:r>
              <a:rPr lang="en-US" b="1" dirty="0" smtClean="0"/>
              <a:t>Description</a:t>
            </a:r>
            <a:r>
              <a:rPr lang="en-US" dirty="0" smtClean="0"/>
              <a:t> </a:t>
            </a:r>
          </a:p>
          <a:p>
            <a:r>
              <a:rPr lang="en-US" dirty="0"/>
              <a:t>This query calculates the total payload mass for all NASA CRS missions. The result indicates that </a:t>
            </a:r>
            <a:r>
              <a:rPr lang="en-US" dirty="0" err="1"/>
              <a:t>SpaceX</a:t>
            </a:r>
            <a:r>
              <a:rPr lang="en-US" dirty="0"/>
              <a:t> has delivered a total payload mass of 45,596 kg for NASA's CRS missions. This demonstrates </a:t>
            </a:r>
            <a:r>
              <a:rPr lang="en-US" dirty="0" err="1"/>
              <a:t>SpaceX's</a:t>
            </a:r>
            <a:r>
              <a:rPr lang="en-US" dirty="0"/>
              <a:t> critical role in supporting NASA's cargo resupply missions to the ISS, highlighting their capability to transport substantial payloads efficiently and reliably.</a:t>
            </a:r>
          </a:p>
        </p:txBody>
      </p:sp>
      <p:sp>
        <p:nvSpPr>
          <p:cNvPr id="8" name="TextBox 7"/>
          <p:cNvSpPr txBox="1"/>
          <p:nvPr/>
        </p:nvSpPr>
        <p:spPr>
          <a:xfrm>
            <a:off x="8957239" y="3570197"/>
            <a:ext cx="1763327" cy="1200329"/>
          </a:xfrm>
          <a:prstGeom prst="rect">
            <a:avLst/>
          </a:prstGeom>
          <a:noFill/>
        </p:spPr>
        <p:txBody>
          <a:bodyPr wrap="square" rtlCol="0">
            <a:spAutoFit/>
          </a:bodyPr>
          <a:lstStyle/>
          <a:p>
            <a:r>
              <a:rPr lang="en-US" b="1" dirty="0"/>
              <a:t>Result</a:t>
            </a:r>
            <a:r>
              <a:rPr lang="en-US" dirty="0"/>
              <a:t>:</a:t>
            </a:r>
          </a:p>
          <a:p>
            <a:r>
              <a:rPr lang="en-US" dirty="0"/>
              <a:t>SUM(PAYLOAD_MASS__KG_): 45,596 kg</a:t>
            </a:r>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z="1400" smtClean="0"/>
              <a:pPr>
                <a:spcAft>
                  <a:spcPts val="600"/>
                </a:spcAft>
              </a:pPr>
              <a:t>3</a:t>
            </a:fld>
            <a:endParaRPr lang="en-US" sz="1400" dirty="0"/>
          </a:p>
        </p:txBody>
      </p:sp>
      <p:sp>
        <p:nvSpPr>
          <p:cNvPr id="2" name="TextBox 1"/>
          <p:cNvSpPr txBox="1"/>
          <p:nvPr/>
        </p:nvSpPr>
        <p:spPr>
          <a:xfrm>
            <a:off x="867267" y="1593130"/>
            <a:ext cx="4590854" cy="4832092"/>
          </a:xfrm>
          <a:prstGeom prst="rect">
            <a:avLst/>
          </a:prstGeom>
          <a:noFill/>
        </p:spPr>
        <p:txBody>
          <a:bodyPr wrap="square" rtlCol="0">
            <a:spAutoFit/>
          </a:bodyPr>
          <a:lstStyle/>
          <a:p>
            <a:r>
              <a:rPr lang="en-US" sz="1400" b="1" dirty="0"/>
              <a:t>Summary of Methodologies</a:t>
            </a:r>
          </a:p>
          <a:p>
            <a:pPr marL="285750" indent="-285750">
              <a:buFont typeface="Arial" panose="020B0604020202020204" pitchFamily="34" charset="0"/>
              <a:buChar char="•"/>
            </a:pPr>
            <a:r>
              <a:rPr lang="en-US" sz="1400" b="1" dirty="0"/>
              <a:t>Data Collection:</a:t>
            </a:r>
            <a:endParaRPr lang="en-US" sz="1400" dirty="0"/>
          </a:p>
          <a:p>
            <a:pPr lvl="1"/>
            <a:r>
              <a:rPr lang="en-US" sz="1400" b="1" dirty="0" err="1"/>
              <a:t>SpaceX</a:t>
            </a:r>
            <a:r>
              <a:rPr lang="en-US" sz="1400" b="1" dirty="0"/>
              <a:t> API</a:t>
            </a:r>
            <a:r>
              <a:rPr lang="en-US" sz="1400" dirty="0"/>
              <a:t>: Gathered detailed launch data.</a:t>
            </a:r>
          </a:p>
          <a:p>
            <a:pPr lvl="1"/>
            <a:r>
              <a:rPr lang="en-US" sz="1400" b="1" dirty="0"/>
              <a:t>Web Scraping</a:t>
            </a:r>
            <a:r>
              <a:rPr lang="en-US" sz="1400" dirty="0"/>
              <a:t>: Extracted historical data from Wikipedia.</a:t>
            </a:r>
          </a:p>
          <a:p>
            <a:pPr marL="285750" indent="-285750">
              <a:buFont typeface="Arial" panose="020B0604020202020204" pitchFamily="34" charset="0"/>
              <a:buChar char="•"/>
            </a:pPr>
            <a:r>
              <a:rPr lang="en-US" sz="1400" b="1" dirty="0"/>
              <a:t>Data Wrangling:</a:t>
            </a:r>
            <a:endParaRPr lang="en-US" sz="1400" dirty="0"/>
          </a:p>
          <a:p>
            <a:pPr lvl="1"/>
            <a:r>
              <a:rPr lang="en-US" sz="1400" dirty="0"/>
              <a:t>Cleaned and transformed data.</a:t>
            </a:r>
          </a:p>
          <a:p>
            <a:pPr lvl="1"/>
            <a:r>
              <a:rPr lang="en-US" sz="1400" dirty="0"/>
              <a:t>Addressed missing values and ensured quality.</a:t>
            </a:r>
          </a:p>
          <a:p>
            <a:pPr marL="285750" indent="-285750">
              <a:buFont typeface="Arial" panose="020B0604020202020204" pitchFamily="34" charset="0"/>
              <a:buChar char="•"/>
            </a:pPr>
            <a:r>
              <a:rPr lang="en-US" sz="1400" b="1" dirty="0"/>
              <a:t>Exploratory Data Analysis (EDA):</a:t>
            </a:r>
            <a:endParaRPr lang="en-US" sz="1400" dirty="0"/>
          </a:p>
          <a:p>
            <a:pPr lvl="1"/>
            <a:r>
              <a:rPr lang="en-US" sz="1400" dirty="0"/>
              <a:t>Visualized trends and patterns.</a:t>
            </a:r>
          </a:p>
          <a:p>
            <a:pPr lvl="1"/>
            <a:r>
              <a:rPr lang="en-US" sz="1400" dirty="0"/>
              <a:t>Plotted charts to explore data relationships.</a:t>
            </a:r>
          </a:p>
          <a:p>
            <a:pPr marL="285750" indent="-285750">
              <a:buFont typeface="Arial" panose="020B0604020202020204" pitchFamily="34" charset="0"/>
              <a:buChar char="•"/>
            </a:pPr>
            <a:r>
              <a:rPr lang="en-US" sz="1400" b="1" dirty="0"/>
              <a:t>Interactive Visualizations:</a:t>
            </a:r>
            <a:endParaRPr lang="en-US" sz="1400" dirty="0"/>
          </a:p>
          <a:p>
            <a:pPr lvl="1"/>
            <a:r>
              <a:rPr lang="en-US" sz="1400" b="1" dirty="0"/>
              <a:t>Folium Maps</a:t>
            </a:r>
            <a:r>
              <a:rPr lang="en-US" sz="1400" dirty="0"/>
              <a:t>: Visualized launch sites and outcomes.</a:t>
            </a:r>
          </a:p>
          <a:p>
            <a:pPr lvl="1"/>
            <a:r>
              <a:rPr lang="en-US" sz="1400" b="1" dirty="0" err="1"/>
              <a:t>Plotly</a:t>
            </a:r>
            <a:r>
              <a:rPr lang="en-US" sz="1400" b="1" dirty="0"/>
              <a:t> Dash</a:t>
            </a:r>
            <a:r>
              <a:rPr lang="en-US" sz="1400" dirty="0"/>
              <a:t>: Developed interactive dashboards.</a:t>
            </a:r>
          </a:p>
          <a:p>
            <a:pPr marL="285750" indent="-285750">
              <a:buFont typeface="Arial" panose="020B0604020202020204" pitchFamily="34" charset="0"/>
              <a:buChar char="•"/>
            </a:pPr>
            <a:r>
              <a:rPr lang="en-US" sz="1400" b="1" dirty="0"/>
              <a:t>Predictive Modeling:</a:t>
            </a:r>
            <a:endParaRPr lang="en-US" sz="1400" dirty="0"/>
          </a:p>
          <a:p>
            <a:pPr lvl="1"/>
            <a:r>
              <a:rPr lang="en-US" sz="1400" dirty="0"/>
              <a:t>Trained classification models (Logistic Regression, SVM, Decision Tree, KNN).</a:t>
            </a:r>
          </a:p>
          <a:p>
            <a:pPr lvl="1"/>
            <a:r>
              <a:rPr lang="en-US" sz="1400" dirty="0"/>
              <a:t>Evaluated using accuracy, precision, recall, F1 score, ROC AUC.</a:t>
            </a:r>
          </a:p>
          <a:p>
            <a:pPr marL="285750" indent="-285750">
              <a:buFont typeface="Arial" panose="020B0604020202020204" pitchFamily="34" charset="0"/>
              <a:buChar char="•"/>
            </a:pPr>
            <a:r>
              <a:rPr lang="en-US" sz="1400" b="1" dirty="0"/>
              <a:t>Model Validation and Selection:</a:t>
            </a:r>
            <a:endParaRPr lang="en-US" sz="1400" dirty="0"/>
          </a:p>
          <a:p>
            <a:pPr lvl="1"/>
            <a:r>
              <a:rPr lang="en-US" sz="1400" dirty="0"/>
              <a:t>Applied cross-validation.</a:t>
            </a:r>
          </a:p>
          <a:p>
            <a:pPr lvl="1"/>
            <a:r>
              <a:rPr lang="en-US" sz="1400" dirty="0"/>
              <a:t>Selected KNN as the best-performing model.</a:t>
            </a:r>
          </a:p>
        </p:txBody>
      </p:sp>
      <p:sp>
        <p:nvSpPr>
          <p:cNvPr id="6" name="TextBox 5"/>
          <p:cNvSpPr txBox="1"/>
          <p:nvPr/>
        </p:nvSpPr>
        <p:spPr>
          <a:xfrm>
            <a:off x="6099142" y="1612291"/>
            <a:ext cx="4572000" cy="4832092"/>
          </a:xfrm>
          <a:prstGeom prst="rect">
            <a:avLst/>
          </a:prstGeom>
          <a:noFill/>
        </p:spPr>
        <p:txBody>
          <a:bodyPr wrap="square" rtlCol="0">
            <a:spAutoFit/>
          </a:bodyPr>
          <a:lstStyle/>
          <a:p>
            <a:r>
              <a:rPr lang="en-US" sz="1400" b="1" dirty="0"/>
              <a:t>Summary of Results</a:t>
            </a:r>
          </a:p>
          <a:p>
            <a:pPr marL="285750" indent="-285750">
              <a:buFont typeface="Arial" panose="020B0604020202020204" pitchFamily="34" charset="0"/>
              <a:buChar char="•"/>
            </a:pPr>
            <a:r>
              <a:rPr lang="en-US" sz="1400" b="1" dirty="0"/>
              <a:t>EDA Findings:</a:t>
            </a:r>
            <a:endParaRPr lang="en-US" sz="1400" dirty="0"/>
          </a:p>
          <a:p>
            <a:pPr lvl="1"/>
            <a:r>
              <a:rPr lang="en-US" sz="1400" b="1" dirty="0"/>
              <a:t>Launch Success by Site</a:t>
            </a:r>
            <a:r>
              <a:rPr lang="en-US" sz="1400" dirty="0"/>
              <a:t>: CCAFS SLC-40 highest at 41.2%.</a:t>
            </a:r>
          </a:p>
          <a:p>
            <a:pPr lvl="1"/>
            <a:r>
              <a:rPr lang="en-US" sz="1400" b="1" dirty="0"/>
              <a:t>Payload &amp; Success</a:t>
            </a:r>
            <a:r>
              <a:rPr lang="en-US" sz="1400" dirty="0"/>
              <a:t>: Higher success for 4000-6000 kg payloads.</a:t>
            </a:r>
          </a:p>
          <a:p>
            <a:pPr lvl="1"/>
            <a:r>
              <a:rPr lang="en-US" sz="1400" b="1" dirty="0"/>
              <a:t>Orbit &amp; Success</a:t>
            </a:r>
            <a:r>
              <a:rPr lang="en-US" sz="1400" dirty="0"/>
              <a:t>: SSO and VLEO highest success rates.</a:t>
            </a:r>
          </a:p>
          <a:p>
            <a:pPr lvl="1"/>
            <a:r>
              <a:rPr lang="en-US" sz="1400" b="1" dirty="0"/>
              <a:t>Yearly Trend</a:t>
            </a:r>
            <a:r>
              <a:rPr lang="en-US" sz="1400" dirty="0"/>
              <a:t>: Improved success post-2015, peak in 2018-2019.</a:t>
            </a:r>
          </a:p>
          <a:p>
            <a:pPr marL="285750" indent="-285750">
              <a:buFont typeface="Arial" panose="020B0604020202020204" pitchFamily="34" charset="0"/>
              <a:buChar char="•"/>
            </a:pPr>
            <a:r>
              <a:rPr lang="en-US" sz="1400" b="1" dirty="0"/>
              <a:t>Interactive Visualizations:</a:t>
            </a:r>
            <a:endParaRPr lang="en-US" sz="1400" dirty="0"/>
          </a:p>
          <a:p>
            <a:pPr lvl="1"/>
            <a:r>
              <a:rPr lang="en-US" sz="1400" b="1" dirty="0"/>
              <a:t>Folium Maps</a:t>
            </a:r>
            <a:r>
              <a:rPr lang="en-US" sz="1400" dirty="0"/>
              <a:t>: Showed site proximities and outcomes.</a:t>
            </a:r>
          </a:p>
          <a:p>
            <a:pPr lvl="1"/>
            <a:r>
              <a:rPr lang="en-US" sz="1400" b="1" dirty="0" err="1"/>
              <a:t>Plotly</a:t>
            </a:r>
            <a:r>
              <a:rPr lang="en-US" sz="1400" b="1" dirty="0"/>
              <a:t> Dash</a:t>
            </a:r>
            <a:r>
              <a:rPr lang="en-US" sz="1400" dirty="0"/>
              <a:t>: Enabled dynamic data exploration.</a:t>
            </a:r>
          </a:p>
          <a:p>
            <a:pPr marL="285750" indent="-285750">
              <a:buFont typeface="Arial" panose="020B0604020202020204" pitchFamily="34" charset="0"/>
              <a:buChar char="•"/>
            </a:pPr>
            <a:r>
              <a:rPr lang="en-US" sz="1400" b="1" dirty="0"/>
              <a:t>Predictive Modeling:</a:t>
            </a:r>
            <a:endParaRPr lang="en-US" sz="1400" dirty="0"/>
          </a:p>
          <a:p>
            <a:pPr marL="742950" lvl="1" indent="-285750">
              <a:buFont typeface="Arial" panose="020B0604020202020204" pitchFamily="34" charset="0"/>
              <a:buChar char="•"/>
            </a:pPr>
            <a:r>
              <a:rPr lang="en-US" sz="1400" b="1" dirty="0"/>
              <a:t>KNN </a:t>
            </a:r>
            <a:r>
              <a:rPr lang="en-US" sz="1400" b="1" dirty="0" smtClean="0"/>
              <a:t>Model</a:t>
            </a:r>
            <a:r>
              <a:rPr lang="en-US" sz="1400" dirty="0" smtClean="0"/>
              <a:t>:</a:t>
            </a:r>
          </a:p>
          <a:p>
            <a:pPr lvl="2"/>
            <a:r>
              <a:rPr lang="en-US" sz="1400" b="1" dirty="0" smtClean="0"/>
              <a:t>Accuracy</a:t>
            </a:r>
            <a:r>
              <a:rPr lang="en-US" sz="1400" dirty="0"/>
              <a:t>: </a:t>
            </a:r>
            <a:r>
              <a:rPr lang="en-US" sz="1400" dirty="0" smtClean="0"/>
              <a:t>83%</a:t>
            </a:r>
          </a:p>
          <a:p>
            <a:pPr lvl="2"/>
            <a:r>
              <a:rPr lang="en-US" sz="1400" b="1" dirty="0" smtClean="0"/>
              <a:t>Precision</a:t>
            </a:r>
            <a:r>
              <a:rPr lang="en-US" sz="1400" dirty="0"/>
              <a:t>: </a:t>
            </a:r>
            <a:r>
              <a:rPr lang="en-US" sz="1400" dirty="0" smtClean="0"/>
              <a:t>0.80</a:t>
            </a:r>
          </a:p>
          <a:p>
            <a:pPr lvl="2"/>
            <a:r>
              <a:rPr lang="en-US" sz="1400" b="1" dirty="0" smtClean="0"/>
              <a:t>Recall</a:t>
            </a:r>
            <a:r>
              <a:rPr lang="en-US" sz="1400" dirty="0"/>
              <a:t>: </a:t>
            </a:r>
            <a:r>
              <a:rPr lang="en-US" sz="1400" dirty="0" smtClean="0"/>
              <a:t>1.00</a:t>
            </a:r>
          </a:p>
          <a:p>
            <a:pPr lvl="2"/>
            <a:r>
              <a:rPr lang="en-US" sz="1400" b="1" dirty="0" smtClean="0"/>
              <a:t>F1 </a:t>
            </a:r>
            <a:r>
              <a:rPr lang="en-US" sz="1400" b="1" dirty="0"/>
              <a:t>Score</a:t>
            </a:r>
            <a:r>
              <a:rPr lang="en-US" sz="1400" dirty="0"/>
              <a:t>: </a:t>
            </a:r>
            <a:r>
              <a:rPr lang="en-US" sz="1400" dirty="0" smtClean="0"/>
              <a:t>0.89</a:t>
            </a:r>
          </a:p>
          <a:p>
            <a:pPr lvl="2"/>
            <a:r>
              <a:rPr lang="en-US" sz="1400" b="1" dirty="0" smtClean="0"/>
              <a:t>ROC </a:t>
            </a:r>
            <a:r>
              <a:rPr lang="en-US" sz="1400" b="1" dirty="0"/>
              <a:t>AUC</a:t>
            </a:r>
            <a:r>
              <a:rPr lang="en-US" sz="1400" dirty="0"/>
              <a:t>: 0.90</a:t>
            </a:r>
          </a:p>
          <a:p>
            <a:pPr lvl="1"/>
            <a:r>
              <a:rPr lang="en-US" sz="1400" b="1" dirty="0" smtClean="0"/>
              <a:t>	Confusion </a:t>
            </a:r>
            <a:r>
              <a:rPr lang="en-US" sz="1400" b="1" dirty="0"/>
              <a:t>Matrix (KNN)</a:t>
            </a:r>
            <a:r>
              <a:rPr lang="en-US" sz="1400" dirty="0"/>
              <a:t>: 12 TP, 3 FP, 3 TN, 0 FN.</a:t>
            </a:r>
          </a:p>
          <a:p>
            <a:pPr marL="285750" indent="-285750">
              <a:buFont typeface="Arial" panose="020B0604020202020204" pitchFamily="34" charset="0"/>
              <a:buChar char="•"/>
            </a:pPr>
            <a:r>
              <a:rPr lang="en-US" sz="1400" b="1" dirty="0"/>
              <a:t>Key Takeaways:</a:t>
            </a:r>
            <a:endParaRPr lang="en-US" sz="1400" dirty="0"/>
          </a:p>
          <a:p>
            <a:pPr lvl="1"/>
            <a:r>
              <a:rPr lang="en-US" sz="1400" b="1" dirty="0"/>
              <a:t>Best Model</a:t>
            </a:r>
            <a:r>
              <a:rPr lang="en-US" sz="1400" dirty="0"/>
              <a:t>: KNN with highest accuracy and ROC AUC</a:t>
            </a:r>
            <a:r>
              <a:rPr lang="en-US" sz="1400" dirty="0" smtClean="0"/>
              <a:t>.</a:t>
            </a:r>
            <a:endParaRPr lang="en-US" sz="1400" dirty="0"/>
          </a:p>
        </p:txBody>
      </p:sp>
      <p:sp>
        <p:nvSpPr>
          <p:cNvPr id="8"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693891"/>
            <a:ext cx="9669224" cy="1371791"/>
          </a:xfrm>
          <a:prstGeom prst="rect">
            <a:avLst/>
          </a:prstGeom>
        </p:spPr>
      </p:pic>
      <p:sp>
        <p:nvSpPr>
          <p:cNvPr id="7" name="TextBox 6"/>
          <p:cNvSpPr txBox="1"/>
          <p:nvPr/>
        </p:nvSpPr>
        <p:spPr>
          <a:xfrm>
            <a:off x="652688" y="3570197"/>
            <a:ext cx="8304551" cy="1754326"/>
          </a:xfrm>
          <a:prstGeom prst="rect">
            <a:avLst/>
          </a:prstGeom>
          <a:noFill/>
        </p:spPr>
        <p:txBody>
          <a:bodyPr wrap="square" rtlCol="0">
            <a:spAutoFit/>
          </a:bodyPr>
          <a:lstStyle/>
          <a:p>
            <a:r>
              <a:rPr lang="en-US" b="1" dirty="0" smtClean="0"/>
              <a:t>Description</a:t>
            </a:r>
            <a:r>
              <a:rPr lang="en-US" dirty="0" smtClean="0"/>
              <a:t> </a:t>
            </a:r>
          </a:p>
          <a:p>
            <a:r>
              <a:rPr lang="en-US" dirty="0"/>
              <a:t>This query calculates the average payload mass for all launches using the F9 v1.1 booster version. With an average payload mass of 2,928.4 kg, this data provides insight into the performance and capacity of the F9 v1.1 booster. Understanding the payload capabilities of different booster versions helps in planning and optimizing future missions based on the type of payload and the required orbit.</a:t>
            </a:r>
          </a:p>
        </p:txBody>
      </p:sp>
      <p:sp>
        <p:nvSpPr>
          <p:cNvPr id="8" name="TextBox 7"/>
          <p:cNvSpPr txBox="1"/>
          <p:nvPr/>
        </p:nvSpPr>
        <p:spPr>
          <a:xfrm>
            <a:off x="8957239" y="3570197"/>
            <a:ext cx="1763327" cy="1200329"/>
          </a:xfrm>
          <a:prstGeom prst="rect">
            <a:avLst/>
          </a:prstGeom>
          <a:noFill/>
        </p:spPr>
        <p:txBody>
          <a:bodyPr wrap="square" rtlCol="0">
            <a:spAutoFit/>
          </a:bodyPr>
          <a:lstStyle/>
          <a:p>
            <a:r>
              <a:rPr lang="en-US" b="1" dirty="0"/>
              <a:t>Result</a:t>
            </a:r>
            <a:r>
              <a:rPr lang="en-US" dirty="0"/>
              <a:t>:</a:t>
            </a:r>
          </a:p>
          <a:p>
            <a:r>
              <a:rPr lang="en-US" dirty="0"/>
              <a:t>AVG(PAYLOAD_MASS__KG_): 2,928.4 kg</a:t>
            </a:r>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1624503"/>
            <a:ext cx="10687961" cy="1390844"/>
          </a:xfrm>
          <a:prstGeom prst="rect">
            <a:avLst/>
          </a:prstGeom>
        </p:spPr>
      </p:pic>
      <p:sp>
        <p:nvSpPr>
          <p:cNvPr id="7" name="TextBox 6"/>
          <p:cNvSpPr txBox="1"/>
          <p:nvPr/>
        </p:nvSpPr>
        <p:spPr>
          <a:xfrm>
            <a:off x="652688" y="3570197"/>
            <a:ext cx="8304551" cy="1200329"/>
          </a:xfrm>
          <a:prstGeom prst="rect">
            <a:avLst/>
          </a:prstGeom>
          <a:noFill/>
        </p:spPr>
        <p:txBody>
          <a:bodyPr wrap="square" rtlCol="0">
            <a:spAutoFit/>
          </a:bodyPr>
          <a:lstStyle/>
          <a:p>
            <a:r>
              <a:rPr lang="en-US" b="1" dirty="0" smtClean="0"/>
              <a:t>Description</a:t>
            </a:r>
            <a:r>
              <a:rPr lang="en-US" dirty="0" smtClean="0"/>
              <a:t> </a:t>
            </a:r>
          </a:p>
          <a:p>
            <a:r>
              <a:rPr lang="en-US" dirty="0"/>
              <a:t>This query retrieves the earliest date on which a successful landing occurred. The result, December 22, 2015, marks a significant milestone in </a:t>
            </a:r>
            <a:r>
              <a:rPr lang="en-US" dirty="0" err="1"/>
              <a:t>SpaceX's</a:t>
            </a:r>
            <a:r>
              <a:rPr lang="en-US" dirty="0"/>
              <a:t> history, representing the first successful recovery of a rocket booster. </a:t>
            </a:r>
          </a:p>
        </p:txBody>
      </p:sp>
      <p:sp>
        <p:nvSpPr>
          <p:cNvPr id="8" name="TextBox 7"/>
          <p:cNvSpPr txBox="1"/>
          <p:nvPr/>
        </p:nvSpPr>
        <p:spPr>
          <a:xfrm>
            <a:off x="8957239" y="3570197"/>
            <a:ext cx="1763327" cy="923330"/>
          </a:xfrm>
          <a:prstGeom prst="rect">
            <a:avLst/>
          </a:prstGeom>
          <a:noFill/>
        </p:spPr>
        <p:txBody>
          <a:bodyPr wrap="square" rtlCol="0">
            <a:spAutoFit/>
          </a:bodyPr>
          <a:lstStyle/>
          <a:p>
            <a:r>
              <a:rPr lang="en-US" b="1" dirty="0"/>
              <a:t>Result</a:t>
            </a:r>
            <a:r>
              <a:rPr lang="en-US" dirty="0"/>
              <a:t>:</a:t>
            </a:r>
          </a:p>
          <a:p>
            <a:r>
              <a:rPr lang="en-US" dirty="0" smtClean="0"/>
              <a:t>22</a:t>
            </a:r>
            <a:r>
              <a:rPr lang="en-US" baseline="30000" dirty="0" smtClean="0"/>
              <a:t>nd</a:t>
            </a:r>
            <a:r>
              <a:rPr lang="en-US" dirty="0" smtClean="0"/>
              <a:t>, December 2015</a:t>
            </a:r>
            <a:endParaRPr lang="en-US" dirty="0"/>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600376"/>
            <a:ext cx="10515600" cy="2191056"/>
          </a:xfrm>
          <a:prstGeom prst="rect">
            <a:avLst/>
          </a:prstGeom>
        </p:spPr>
      </p:pic>
      <p:sp>
        <p:nvSpPr>
          <p:cNvPr id="10" name="TextBox 9"/>
          <p:cNvSpPr txBox="1"/>
          <p:nvPr/>
        </p:nvSpPr>
        <p:spPr>
          <a:xfrm>
            <a:off x="770012" y="4304109"/>
            <a:ext cx="6620139" cy="1754326"/>
          </a:xfrm>
          <a:prstGeom prst="rect">
            <a:avLst/>
          </a:prstGeom>
          <a:noFill/>
        </p:spPr>
        <p:txBody>
          <a:bodyPr wrap="square" rtlCol="0">
            <a:spAutoFit/>
          </a:bodyPr>
          <a:lstStyle/>
          <a:p>
            <a:r>
              <a:rPr lang="en-US" b="1" dirty="0" smtClean="0"/>
              <a:t>Description</a:t>
            </a:r>
            <a:r>
              <a:rPr lang="en-US" dirty="0" smtClean="0"/>
              <a:t> </a:t>
            </a:r>
          </a:p>
          <a:p>
            <a:r>
              <a:rPr lang="en-US" dirty="0"/>
              <a:t>This query lists the booster versions that successfully landed on a drone ship with payloads between 4000 and 6000 kg. It helps identify the boosters that have demonstrated successful performance under these specific payload conditions, useful for planning future launches.</a:t>
            </a:r>
          </a:p>
        </p:txBody>
      </p:sp>
      <p:sp>
        <p:nvSpPr>
          <p:cNvPr id="11" name="TextBox 10"/>
          <p:cNvSpPr txBox="1"/>
          <p:nvPr/>
        </p:nvSpPr>
        <p:spPr>
          <a:xfrm>
            <a:off x="7390151" y="4304109"/>
            <a:ext cx="3447739" cy="1477328"/>
          </a:xfrm>
          <a:prstGeom prst="rect">
            <a:avLst/>
          </a:prstGeom>
          <a:noFill/>
        </p:spPr>
        <p:txBody>
          <a:bodyPr wrap="square" rtlCol="0">
            <a:spAutoFit/>
          </a:bodyPr>
          <a:lstStyle/>
          <a:p>
            <a:r>
              <a:rPr lang="en-US" b="1" dirty="0"/>
              <a:t>Result</a:t>
            </a:r>
            <a:r>
              <a:rPr lang="en-US" dirty="0"/>
              <a:t>:</a:t>
            </a:r>
          </a:p>
          <a:p>
            <a:pPr marL="285750" indent="-285750">
              <a:buFont typeface="Arial" panose="020B0604020202020204" pitchFamily="34" charset="0"/>
              <a:buChar char="•"/>
            </a:pPr>
            <a:r>
              <a:rPr lang="en-US" dirty="0" err="1" smtClean="0"/>
              <a:t>Booster_Version</a:t>
            </a:r>
            <a:r>
              <a:rPr lang="en-US" dirty="0" smtClean="0"/>
              <a:t>: F9 FT B1022</a:t>
            </a:r>
          </a:p>
          <a:p>
            <a:pPr marL="285750" indent="-285750">
              <a:buFont typeface="Arial" panose="020B0604020202020204" pitchFamily="34" charset="0"/>
              <a:buChar char="•"/>
            </a:pPr>
            <a:r>
              <a:rPr lang="en-US" dirty="0" err="1"/>
              <a:t>Booster_Version</a:t>
            </a:r>
            <a:r>
              <a:rPr lang="en-US" dirty="0"/>
              <a:t>: F9 FT </a:t>
            </a:r>
            <a:r>
              <a:rPr lang="en-US" dirty="0" smtClean="0"/>
              <a:t>B1026</a:t>
            </a:r>
          </a:p>
          <a:p>
            <a:pPr marL="285750" indent="-285750">
              <a:buFont typeface="Arial" panose="020B0604020202020204" pitchFamily="34" charset="0"/>
              <a:buChar char="•"/>
            </a:pPr>
            <a:r>
              <a:rPr lang="en-US" dirty="0" err="1"/>
              <a:t>Booster_Version</a:t>
            </a:r>
            <a:r>
              <a:rPr lang="en-US" dirty="0"/>
              <a:t>: F9 FT </a:t>
            </a:r>
            <a:r>
              <a:rPr lang="en-US" dirty="0" smtClean="0"/>
              <a:t>B1021.2</a:t>
            </a:r>
          </a:p>
          <a:p>
            <a:pPr marL="285750" indent="-285750">
              <a:buFont typeface="Arial" panose="020B0604020202020204" pitchFamily="34" charset="0"/>
              <a:buChar char="•"/>
            </a:pPr>
            <a:r>
              <a:rPr lang="en-US" dirty="0" err="1"/>
              <a:t>Booster_Version</a:t>
            </a:r>
            <a:r>
              <a:rPr lang="en-US" dirty="0"/>
              <a:t>: F9 FT </a:t>
            </a:r>
            <a:r>
              <a:rPr lang="en-US" dirty="0" smtClean="0"/>
              <a:t>B1031.2</a:t>
            </a:r>
            <a:endParaRPr lang="en-US" dirty="0"/>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584686"/>
            <a:ext cx="10687961" cy="1971950"/>
          </a:xfrm>
          <a:prstGeom prst="rect">
            <a:avLst/>
          </a:prstGeom>
        </p:spPr>
      </p:pic>
      <p:sp>
        <p:nvSpPr>
          <p:cNvPr id="7" name="TextBox 6"/>
          <p:cNvSpPr txBox="1"/>
          <p:nvPr/>
        </p:nvSpPr>
        <p:spPr>
          <a:xfrm>
            <a:off x="770012" y="4304109"/>
            <a:ext cx="6620139" cy="1754326"/>
          </a:xfrm>
          <a:prstGeom prst="rect">
            <a:avLst/>
          </a:prstGeom>
          <a:noFill/>
        </p:spPr>
        <p:txBody>
          <a:bodyPr wrap="square" rtlCol="0">
            <a:spAutoFit/>
          </a:bodyPr>
          <a:lstStyle/>
          <a:p>
            <a:r>
              <a:rPr lang="en-US" b="1" dirty="0" smtClean="0"/>
              <a:t>Description</a:t>
            </a:r>
            <a:r>
              <a:rPr lang="en-US" dirty="0" smtClean="0"/>
              <a:t> </a:t>
            </a:r>
          </a:p>
          <a:p>
            <a:r>
              <a:rPr lang="en-US" dirty="0"/>
              <a:t>This query counts the total number of each type of mission outcome. The result shows that </a:t>
            </a:r>
            <a:r>
              <a:rPr lang="en-US" dirty="0" err="1"/>
              <a:t>SpaceX</a:t>
            </a:r>
            <a:r>
              <a:rPr lang="en-US" dirty="0"/>
              <a:t> has had a high success rate, with 99 successful missions, one in-flight failure, and one mission where the payload status was unclear. This summary helps in evaluating the overall mission performance and reliability of </a:t>
            </a:r>
            <a:r>
              <a:rPr lang="en-US" dirty="0" err="1"/>
              <a:t>SpaceX</a:t>
            </a:r>
            <a:r>
              <a:rPr lang="en-US" dirty="0"/>
              <a:t> launches.</a:t>
            </a:r>
          </a:p>
        </p:txBody>
      </p:sp>
      <p:sp>
        <p:nvSpPr>
          <p:cNvPr id="8" name="TextBox 7"/>
          <p:cNvSpPr txBox="1"/>
          <p:nvPr/>
        </p:nvSpPr>
        <p:spPr>
          <a:xfrm>
            <a:off x="7390151" y="4304109"/>
            <a:ext cx="3447739" cy="1477328"/>
          </a:xfrm>
          <a:prstGeom prst="rect">
            <a:avLst/>
          </a:prstGeom>
          <a:noFill/>
        </p:spPr>
        <p:txBody>
          <a:bodyPr wrap="square" rtlCol="0">
            <a:spAutoFit/>
          </a:bodyPr>
          <a:lstStyle/>
          <a:p>
            <a:r>
              <a:rPr lang="en-US" b="1" dirty="0"/>
              <a:t>Result</a:t>
            </a:r>
            <a:r>
              <a:rPr lang="en-US" dirty="0"/>
              <a:t>:</a:t>
            </a:r>
          </a:p>
          <a:p>
            <a:pPr marL="285750" indent="-285750">
              <a:buFont typeface="Arial" panose="020B0604020202020204" pitchFamily="34" charset="0"/>
              <a:buChar char="•"/>
            </a:pPr>
            <a:r>
              <a:rPr lang="en-US" dirty="0" smtClean="0"/>
              <a:t>Failure (in flight): 1</a:t>
            </a:r>
          </a:p>
          <a:p>
            <a:pPr marL="285750" indent="-285750">
              <a:buFont typeface="Arial" panose="020B0604020202020204" pitchFamily="34" charset="0"/>
              <a:buChar char="•"/>
            </a:pPr>
            <a:r>
              <a:rPr lang="en-US" dirty="0" smtClean="0"/>
              <a:t>Success: 99</a:t>
            </a:r>
          </a:p>
          <a:p>
            <a:pPr marL="285750" indent="-285750">
              <a:buFont typeface="Arial" panose="020B0604020202020204" pitchFamily="34" charset="0"/>
              <a:buChar char="•"/>
            </a:pPr>
            <a:r>
              <a:rPr lang="en-US" dirty="0" smtClean="0"/>
              <a:t>Success (payload status unclear): 1</a:t>
            </a:r>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1393082"/>
            <a:ext cx="10687961" cy="3772426"/>
          </a:xfrm>
          <a:prstGeom prst="rect">
            <a:avLst/>
          </a:prstGeom>
        </p:spPr>
      </p:pic>
      <p:sp>
        <p:nvSpPr>
          <p:cNvPr id="7" name="TextBox 6"/>
          <p:cNvSpPr txBox="1"/>
          <p:nvPr/>
        </p:nvSpPr>
        <p:spPr>
          <a:xfrm>
            <a:off x="770012" y="5286909"/>
            <a:ext cx="9947955" cy="1477328"/>
          </a:xfrm>
          <a:prstGeom prst="rect">
            <a:avLst/>
          </a:prstGeom>
          <a:noFill/>
        </p:spPr>
        <p:txBody>
          <a:bodyPr wrap="square" rtlCol="0">
            <a:spAutoFit/>
          </a:bodyPr>
          <a:lstStyle/>
          <a:p>
            <a:r>
              <a:rPr lang="en-US" b="1" dirty="0" smtClean="0"/>
              <a:t>Description</a:t>
            </a:r>
            <a:r>
              <a:rPr lang="en-US" dirty="0" smtClean="0"/>
              <a:t> </a:t>
            </a:r>
          </a:p>
          <a:p>
            <a:r>
              <a:rPr lang="en-US" dirty="0"/>
              <a:t>This query identifies the booster versions that carried the maximum payload mass of 15,600 kg. The result shows that multiple booster versions from the F9 B5 series have achieved this capacity. This demonstrates the high payload capability and reliability of these specific booster versions for heavy-lift missions.</a:t>
            </a: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756160"/>
            <a:ext cx="10515600" cy="1800476"/>
          </a:xfrm>
          <a:prstGeom prst="rect">
            <a:avLst/>
          </a:prstGeom>
        </p:spPr>
      </p:pic>
      <p:sp>
        <p:nvSpPr>
          <p:cNvPr id="7" name="TextBox 6"/>
          <p:cNvSpPr txBox="1"/>
          <p:nvPr/>
        </p:nvSpPr>
        <p:spPr>
          <a:xfrm>
            <a:off x="770013" y="4304109"/>
            <a:ext cx="4521516" cy="2308324"/>
          </a:xfrm>
          <a:prstGeom prst="rect">
            <a:avLst/>
          </a:prstGeom>
          <a:noFill/>
        </p:spPr>
        <p:txBody>
          <a:bodyPr wrap="square" rtlCol="0">
            <a:spAutoFit/>
          </a:bodyPr>
          <a:lstStyle/>
          <a:p>
            <a:r>
              <a:rPr lang="en-US" b="1" dirty="0" smtClean="0"/>
              <a:t>Description</a:t>
            </a:r>
            <a:r>
              <a:rPr lang="en-US" dirty="0" smtClean="0"/>
              <a:t> </a:t>
            </a:r>
          </a:p>
          <a:p>
            <a:r>
              <a:rPr lang="en-US" dirty="0"/>
              <a:t>This query identifies the months in 2015 when launches failed on the drone ship, along with the corresponding booster versions and launch sites. It helps analyze the specific instances of failures to understand patterns or issues that occurred with particular boosters or conditions.</a:t>
            </a:r>
          </a:p>
        </p:txBody>
      </p:sp>
      <p:sp>
        <p:nvSpPr>
          <p:cNvPr id="8" name="TextBox 7"/>
          <p:cNvSpPr txBox="1"/>
          <p:nvPr/>
        </p:nvSpPr>
        <p:spPr>
          <a:xfrm>
            <a:off x="5651293" y="4304109"/>
            <a:ext cx="5186598" cy="2031325"/>
          </a:xfrm>
          <a:prstGeom prst="rect">
            <a:avLst/>
          </a:prstGeom>
          <a:noFill/>
        </p:spPr>
        <p:txBody>
          <a:bodyPr wrap="square" rtlCol="0">
            <a:spAutoFit/>
          </a:bodyPr>
          <a:lstStyle/>
          <a:p>
            <a:r>
              <a:rPr lang="en-US" b="1" dirty="0"/>
              <a:t>Result</a:t>
            </a:r>
            <a:r>
              <a:rPr lang="en-US" dirty="0"/>
              <a:t>:</a:t>
            </a:r>
          </a:p>
          <a:p>
            <a:pPr marL="285750" indent="-285750">
              <a:buFont typeface="Arial" panose="020B0604020202020204" pitchFamily="34" charset="0"/>
              <a:buChar char="•"/>
            </a:pPr>
            <a:r>
              <a:rPr lang="en-US" dirty="0"/>
              <a:t>Month: </a:t>
            </a:r>
            <a:r>
              <a:rPr lang="en-US" dirty="0" smtClean="0"/>
              <a:t>January(01), </a:t>
            </a:r>
            <a:r>
              <a:rPr lang="en-US" dirty="0" err="1"/>
              <a:t>Landing_Outcome</a:t>
            </a:r>
            <a:r>
              <a:rPr lang="en-US" dirty="0"/>
              <a:t>: Failure (drone ship), </a:t>
            </a:r>
            <a:r>
              <a:rPr lang="en-US" dirty="0" err="1"/>
              <a:t>Booster_Version</a:t>
            </a:r>
            <a:r>
              <a:rPr lang="en-US" dirty="0"/>
              <a:t>: F9 v1.1 B1012, </a:t>
            </a:r>
            <a:r>
              <a:rPr lang="en-US" dirty="0" err="1"/>
              <a:t>Launch_Site</a:t>
            </a:r>
            <a:r>
              <a:rPr lang="en-US" dirty="0"/>
              <a:t>: CCAFS </a:t>
            </a:r>
            <a:r>
              <a:rPr lang="en-US" dirty="0" smtClean="0"/>
              <a:t>LC-40</a:t>
            </a:r>
          </a:p>
          <a:p>
            <a:pPr marL="285750" indent="-285750">
              <a:buFont typeface="Arial" panose="020B0604020202020204" pitchFamily="34" charset="0"/>
              <a:buChar char="•"/>
            </a:pPr>
            <a:r>
              <a:rPr lang="en-US" dirty="0"/>
              <a:t>Month: </a:t>
            </a:r>
            <a:r>
              <a:rPr lang="en-US" dirty="0" smtClean="0"/>
              <a:t>April (04), </a:t>
            </a:r>
            <a:r>
              <a:rPr lang="en-US" dirty="0" err="1"/>
              <a:t>Landing_Outcome</a:t>
            </a:r>
            <a:r>
              <a:rPr lang="en-US" dirty="0"/>
              <a:t>: Failure (drone ship), </a:t>
            </a:r>
            <a:r>
              <a:rPr lang="en-US" dirty="0" err="1"/>
              <a:t>Booster_Version</a:t>
            </a:r>
            <a:r>
              <a:rPr lang="en-US" dirty="0"/>
              <a:t>: F9 v1.1 B1015, </a:t>
            </a:r>
            <a:r>
              <a:rPr lang="en-US" dirty="0" err="1"/>
              <a:t>Launch_Site</a:t>
            </a:r>
            <a:r>
              <a:rPr lang="en-US" dirty="0"/>
              <a:t>: CCAFS LC-40</a:t>
            </a:r>
            <a:endParaRPr lang="en-US" dirty="0" smtClean="0"/>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422036"/>
            <a:ext cx="10515600" cy="3115110"/>
          </a:xfrm>
          <a:prstGeom prst="rect">
            <a:avLst/>
          </a:prstGeom>
        </p:spPr>
      </p:pic>
      <p:sp>
        <p:nvSpPr>
          <p:cNvPr id="7" name="TextBox 6"/>
          <p:cNvSpPr txBox="1"/>
          <p:nvPr/>
        </p:nvSpPr>
        <p:spPr>
          <a:xfrm>
            <a:off x="770013" y="4566598"/>
            <a:ext cx="4521516" cy="2308324"/>
          </a:xfrm>
          <a:prstGeom prst="rect">
            <a:avLst/>
          </a:prstGeom>
          <a:noFill/>
        </p:spPr>
        <p:txBody>
          <a:bodyPr wrap="square" rtlCol="0">
            <a:spAutoFit/>
          </a:bodyPr>
          <a:lstStyle/>
          <a:p>
            <a:r>
              <a:rPr lang="en-US" b="1" dirty="0" smtClean="0"/>
              <a:t>Description</a:t>
            </a:r>
            <a:r>
              <a:rPr lang="en-US" dirty="0" smtClean="0"/>
              <a:t> </a:t>
            </a:r>
          </a:p>
          <a:p>
            <a:r>
              <a:rPr lang="en-US" dirty="0"/>
              <a:t>This query ranks the different landing outcomes by their frequency between 2010 and 2017. It provides insights into the most common and least common landing outcomes, highlighting areas where </a:t>
            </a:r>
            <a:r>
              <a:rPr lang="en-US" dirty="0" err="1"/>
              <a:t>SpaceX</a:t>
            </a:r>
            <a:r>
              <a:rPr lang="en-US" dirty="0"/>
              <a:t> has been successful and areas that need improvement.</a:t>
            </a:r>
          </a:p>
        </p:txBody>
      </p:sp>
      <p:sp>
        <p:nvSpPr>
          <p:cNvPr id="8" name="TextBox 7"/>
          <p:cNvSpPr txBox="1"/>
          <p:nvPr/>
        </p:nvSpPr>
        <p:spPr>
          <a:xfrm>
            <a:off x="8094689" y="4871483"/>
            <a:ext cx="296805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Controlled (ocean): </a:t>
            </a:r>
            <a:r>
              <a:rPr lang="en-US" dirty="0" smtClean="0"/>
              <a:t>3</a:t>
            </a:r>
          </a:p>
          <a:p>
            <a:pPr marL="285750" indent="-285750">
              <a:buFont typeface="Arial" panose="020B0604020202020204" pitchFamily="34" charset="0"/>
              <a:buChar char="•"/>
            </a:pPr>
            <a:r>
              <a:rPr lang="en-US" dirty="0" smtClean="0"/>
              <a:t>Uncontrolled </a:t>
            </a:r>
            <a:r>
              <a:rPr lang="en-US" dirty="0"/>
              <a:t>(ocean): </a:t>
            </a:r>
            <a:r>
              <a:rPr lang="en-US" dirty="0" smtClean="0"/>
              <a:t>2</a:t>
            </a:r>
          </a:p>
          <a:p>
            <a:pPr marL="285750" indent="-285750">
              <a:buFont typeface="Arial" panose="020B0604020202020204" pitchFamily="34" charset="0"/>
              <a:buChar char="•"/>
            </a:pPr>
            <a:r>
              <a:rPr lang="en-US" dirty="0" smtClean="0"/>
              <a:t>Failure </a:t>
            </a:r>
            <a:r>
              <a:rPr lang="en-US" dirty="0"/>
              <a:t>(parachute): </a:t>
            </a:r>
            <a:r>
              <a:rPr lang="en-US" dirty="0" smtClean="0"/>
              <a:t>2</a:t>
            </a:r>
          </a:p>
          <a:p>
            <a:pPr marL="285750" indent="-285750">
              <a:buFont typeface="Arial" panose="020B0604020202020204" pitchFamily="34" charset="0"/>
              <a:buChar char="•"/>
            </a:pPr>
            <a:r>
              <a:rPr lang="en-US" dirty="0" smtClean="0"/>
              <a:t>Precluded </a:t>
            </a:r>
            <a:r>
              <a:rPr lang="en-US" dirty="0"/>
              <a:t>(drone ship): 1</a:t>
            </a:r>
          </a:p>
        </p:txBody>
      </p:sp>
      <p:sp>
        <p:nvSpPr>
          <p:cNvPr id="9" name="TextBox 8"/>
          <p:cNvSpPr txBox="1"/>
          <p:nvPr/>
        </p:nvSpPr>
        <p:spPr>
          <a:xfrm>
            <a:off x="5435669" y="4703671"/>
            <a:ext cx="2514880" cy="2031325"/>
          </a:xfrm>
          <a:prstGeom prst="rect">
            <a:avLst/>
          </a:prstGeom>
          <a:noFill/>
        </p:spPr>
        <p:txBody>
          <a:bodyPr wrap="square" rtlCol="0">
            <a:spAutoFit/>
          </a:bodyPr>
          <a:lstStyle/>
          <a:p>
            <a:r>
              <a:rPr lang="en-US" b="1" dirty="0"/>
              <a:t>Result</a:t>
            </a:r>
            <a:r>
              <a:rPr lang="en-US" dirty="0" smtClean="0"/>
              <a:t>:</a:t>
            </a:r>
          </a:p>
          <a:p>
            <a:pPr marL="285750" indent="-285750">
              <a:buFont typeface="Arial" panose="020B0604020202020204" pitchFamily="34" charset="0"/>
              <a:buChar char="•"/>
            </a:pPr>
            <a:r>
              <a:rPr lang="en-US" dirty="0" smtClean="0"/>
              <a:t>No attempt:10</a:t>
            </a:r>
          </a:p>
          <a:p>
            <a:pPr marL="285750" indent="-285750">
              <a:buFont typeface="Arial" panose="020B0604020202020204" pitchFamily="34" charset="0"/>
              <a:buChar char="•"/>
            </a:pPr>
            <a:r>
              <a:rPr lang="en-US" dirty="0" smtClean="0"/>
              <a:t>Success (drone ship): 5</a:t>
            </a:r>
          </a:p>
          <a:p>
            <a:pPr marL="285750" indent="-285750">
              <a:buFont typeface="Arial" panose="020B0604020202020204" pitchFamily="34" charset="0"/>
              <a:buChar char="•"/>
            </a:pPr>
            <a:r>
              <a:rPr lang="en-US" dirty="0"/>
              <a:t>Failure (drone ship): </a:t>
            </a:r>
            <a:r>
              <a:rPr lang="en-US" dirty="0" smtClean="0"/>
              <a:t>5</a:t>
            </a:r>
          </a:p>
          <a:p>
            <a:pPr marL="285750" indent="-285750">
              <a:buFont typeface="Arial" panose="020B0604020202020204" pitchFamily="34" charset="0"/>
              <a:buChar char="•"/>
            </a:pPr>
            <a:r>
              <a:rPr lang="en-US" dirty="0" smtClean="0"/>
              <a:t>Success </a:t>
            </a:r>
            <a:r>
              <a:rPr lang="en-US" dirty="0"/>
              <a:t>(ground pad</a:t>
            </a:r>
            <a:r>
              <a:rPr lang="en-US" dirty="0" smtClean="0"/>
              <a:t>): 3</a:t>
            </a:r>
            <a:endParaRPr lang="en-US" dirty="0"/>
          </a:p>
        </p:txBody>
      </p: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of </a:t>
            </a:r>
            <a:r>
              <a:rPr lang="en-US" dirty="0" err="1">
                <a:solidFill>
                  <a:srgbClr val="0B49CB"/>
                </a:solidFill>
                <a:latin typeface="Abadi"/>
              </a:rPr>
              <a:t>SpaceX</a:t>
            </a:r>
            <a:r>
              <a:rPr lang="en-US" dirty="0">
                <a:solidFill>
                  <a:srgbClr val="0B49CB"/>
                </a:solidFill>
                <a:latin typeface="Abadi"/>
              </a:rPr>
              <a:t> Launch Sites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409" y="1487178"/>
            <a:ext cx="8535591" cy="5172797"/>
          </a:xfrm>
          <a:prstGeom prst="rect">
            <a:avLst/>
          </a:prstGeom>
        </p:spPr>
      </p:pic>
      <p:sp>
        <p:nvSpPr>
          <p:cNvPr id="7" name="TextBox 6"/>
          <p:cNvSpPr txBox="1"/>
          <p:nvPr/>
        </p:nvSpPr>
        <p:spPr>
          <a:xfrm>
            <a:off x="298612" y="1672919"/>
            <a:ext cx="3357797" cy="4801314"/>
          </a:xfrm>
          <a:prstGeom prst="rect">
            <a:avLst/>
          </a:prstGeom>
          <a:noFill/>
        </p:spPr>
        <p:txBody>
          <a:bodyPr wrap="square" rtlCol="0">
            <a:spAutoFit/>
          </a:bodyPr>
          <a:lstStyle/>
          <a:p>
            <a:r>
              <a:rPr lang="en-US" b="1" dirty="0"/>
              <a:t>Markers</a:t>
            </a:r>
            <a:r>
              <a:rPr lang="en-US" dirty="0"/>
              <a:t>: Each marker represents a </a:t>
            </a:r>
            <a:r>
              <a:rPr lang="en-US" dirty="0" err="1"/>
              <a:t>SpaceX</a:t>
            </a:r>
            <a:r>
              <a:rPr lang="en-US" dirty="0"/>
              <a:t> launch site.</a:t>
            </a:r>
          </a:p>
          <a:p>
            <a:r>
              <a:rPr lang="en-US" b="1" dirty="0"/>
              <a:t>Locations</a:t>
            </a:r>
            <a:r>
              <a:rPr lang="en-US" dirty="0"/>
              <a:t>: The map shows launch sites at CCAFS SLC-40, VAFB SLC-4E, and KSC LC-39A.</a:t>
            </a:r>
          </a:p>
          <a:p>
            <a:r>
              <a:rPr lang="en-US" b="1" dirty="0" smtClean="0"/>
              <a:t>Key </a:t>
            </a:r>
            <a:r>
              <a:rPr lang="en-US" b="1" dirty="0"/>
              <a:t>Findings</a:t>
            </a:r>
            <a:r>
              <a:rPr lang="en-US" dirty="0"/>
              <a:t>:</a:t>
            </a:r>
          </a:p>
          <a:p>
            <a:r>
              <a:rPr lang="en-US" b="1" dirty="0"/>
              <a:t>Concentration of Sites</a:t>
            </a:r>
            <a:r>
              <a:rPr lang="en-US" dirty="0"/>
              <a:t>: Most of </a:t>
            </a:r>
            <a:r>
              <a:rPr lang="en-US" dirty="0" err="1"/>
              <a:t>SpaceX’s</a:t>
            </a:r>
            <a:r>
              <a:rPr lang="en-US" dirty="0"/>
              <a:t> launch sites are located along the coasts, providing ideal locations for eastward launches over the ocean, which is crucial for safety and orbital mechanics.</a:t>
            </a:r>
          </a:p>
          <a:p>
            <a:r>
              <a:rPr lang="en-US" b="1" dirty="0"/>
              <a:t>Geographical Spread</a:t>
            </a:r>
            <a:r>
              <a:rPr lang="en-US" dirty="0"/>
              <a:t>: The spread across different states ensures flexibility and coverage for various mission requirements.</a:t>
            </a:r>
          </a:p>
          <a:p>
            <a:endParaRPr lang="en-US" dirty="0"/>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a:t>
            </a:r>
            <a:r>
              <a:rPr lang="en-US" dirty="0">
                <a:solidFill>
                  <a:srgbClr val="0B49CB"/>
                </a:solidFill>
                <a:latin typeface="Abadi"/>
              </a:rPr>
              <a:t>Outcomes at CCAFS SLC-40</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409" y="1501594"/>
            <a:ext cx="8535591" cy="5143965"/>
          </a:xfrm>
          <a:prstGeom prst="rect">
            <a:avLst/>
          </a:prstGeom>
        </p:spPr>
      </p:pic>
      <p:sp>
        <p:nvSpPr>
          <p:cNvPr id="7" name="TextBox 6"/>
          <p:cNvSpPr txBox="1"/>
          <p:nvPr/>
        </p:nvSpPr>
        <p:spPr>
          <a:xfrm>
            <a:off x="298612" y="1672919"/>
            <a:ext cx="3357797" cy="5078313"/>
          </a:xfrm>
          <a:prstGeom prst="rect">
            <a:avLst/>
          </a:prstGeom>
          <a:noFill/>
        </p:spPr>
        <p:txBody>
          <a:bodyPr wrap="square" rtlCol="0">
            <a:spAutoFit/>
          </a:bodyPr>
          <a:lstStyle/>
          <a:p>
            <a:r>
              <a:rPr lang="en-US" b="1" dirty="0"/>
              <a:t>Color-Coded Markers</a:t>
            </a:r>
            <a:r>
              <a:rPr lang="en-US" dirty="0"/>
              <a:t>: Red markers indicate failed launches, and green markers indicate successful launches.</a:t>
            </a:r>
          </a:p>
          <a:p>
            <a:r>
              <a:rPr lang="en-US" b="1" dirty="0"/>
              <a:t>Location Focus</a:t>
            </a:r>
            <a:r>
              <a:rPr lang="en-US" dirty="0"/>
              <a:t>: This map zooms in on the CCAFS SLC-40 launch site to show specific outcomes.</a:t>
            </a:r>
          </a:p>
          <a:p>
            <a:r>
              <a:rPr lang="en-US" b="1" dirty="0" smtClean="0"/>
              <a:t>Key </a:t>
            </a:r>
            <a:r>
              <a:rPr lang="en-US" b="1" dirty="0"/>
              <a:t>Findings</a:t>
            </a:r>
            <a:r>
              <a:rPr lang="en-US" dirty="0"/>
              <a:t>:</a:t>
            </a:r>
          </a:p>
          <a:p>
            <a:r>
              <a:rPr lang="en-US" b="1" dirty="0"/>
              <a:t>Cluster of Outcomes</a:t>
            </a:r>
            <a:r>
              <a:rPr lang="en-US" dirty="0"/>
              <a:t>: The clustering of outcomes at CCAFS SLC-40 reveals the high activity level at this site.</a:t>
            </a:r>
          </a:p>
          <a:p>
            <a:r>
              <a:rPr lang="en-US" b="1" dirty="0"/>
              <a:t>Success Rate</a:t>
            </a:r>
            <a:r>
              <a:rPr lang="en-US" dirty="0"/>
              <a:t>: A visual inspection shows a mix of successful and failed launches, providing insights into the site's performance and areas for potential improvement.</a:t>
            </a:r>
          </a:p>
          <a:p>
            <a:endParaRPr lang="en-US" dirty="0"/>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78898"/>
            <a:ext cx="10399485" cy="43466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b="1" dirty="0" smtClean="0">
                <a:solidFill>
                  <a:schemeClr val="accent3">
                    <a:lumMod val="25000"/>
                  </a:schemeClr>
                </a:solidFill>
                <a:latin typeface="Abadi" panose="020B0604020104020204"/>
              </a:rPr>
              <a:t>Overview</a:t>
            </a:r>
          </a:p>
          <a:p>
            <a:pPr marL="0" indent="0">
              <a:lnSpc>
                <a:spcPct val="120000"/>
              </a:lnSpc>
              <a:spcBef>
                <a:spcPts val="1400"/>
              </a:spcBef>
              <a:buNone/>
            </a:pPr>
            <a:r>
              <a:rPr lang="en-US" sz="2200" dirty="0">
                <a:solidFill>
                  <a:schemeClr val="accent3">
                    <a:lumMod val="25000"/>
                  </a:schemeClr>
                </a:solidFill>
                <a:latin typeface="Abadi" panose="020B0604020104020204"/>
              </a:rPr>
              <a:t>Space Y, a new rocket company aiming to compete with </a:t>
            </a:r>
            <a:r>
              <a:rPr lang="en-US" sz="2200" dirty="0" err="1">
                <a:solidFill>
                  <a:schemeClr val="accent3">
                    <a:lumMod val="25000"/>
                  </a:schemeClr>
                </a:solidFill>
                <a:latin typeface="Abadi" panose="020B0604020104020204"/>
              </a:rPr>
              <a:t>SpaceX</a:t>
            </a:r>
            <a:r>
              <a:rPr lang="en-US" sz="2200" dirty="0">
                <a:solidFill>
                  <a:schemeClr val="accent3">
                    <a:lumMod val="25000"/>
                  </a:schemeClr>
                </a:solidFill>
                <a:latin typeface="Abadi" panose="020B0604020104020204"/>
              </a:rPr>
              <a:t>, founded by billionaire industrialist </a:t>
            </a:r>
            <a:r>
              <a:rPr lang="en-US" sz="2200" dirty="0" err="1">
                <a:solidFill>
                  <a:schemeClr val="accent3">
                    <a:lumMod val="25000"/>
                  </a:schemeClr>
                </a:solidFill>
                <a:latin typeface="Abadi" panose="020B0604020104020204"/>
              </a:rPr>
              <a:t>Allon</a:t>
            </a:r>
            <a:r>
              <a:rPr lang="en-US" sz="2200" dirty="0">
                <a:solidFill>
                  <a:schemeClr val="accent3">
                    <a:lumMod val="25000"/>
                  </a:schemeClr>
                </a:solidFill>
                <a:latin typeface="Abadi" panose="020B0604020104020204"/>
              </a:rPr>
              <a:t> Musk, seeks to leverage data science to gain a competitive edge. The objective </a:t>
            </a:r>
            <a:r>
              <a:rPr lang="en-US" sz="2200" dirty="0" smtClean="0">
                <a:solidFill>
                  <a:schemeClr val="accent3">
                    <a:lumMod val="25000"/>
                  </a:schemeClr>
                </a:solidFill>
                <a:latin typeface="Abadi" panose="020B0604020104020204"/>
              </a:rPr>
              <a:t>of this project therefore is </a:t>
            </a:r>
            <a:r>
              <a:rPr lang="en-US" sz="2200" dirty="0">
                <a:solidFill>
                  <a:schemeClr val="accent3">
                    <a:lumMod val="25000"/>
                  </a:schemeClr>
                </a:solidFill>
                <a:latin typeface="Abadi" panose="020B0604020104020204"/>
              </a:rPr>
              <a:t>to gather and analyze </a:t>
            </a:r>
            <a:r>
              <a:rPr lang="en-US" sz="2200" dirty="0" err="1">
                <a:solidFill>
                  <a:schemeClr val="accent3">
                    <a:lumMod val="25000"/>
                  </a:schemeClr>
                </a:solidFill>
                <a:latin typeface="Abadi" panose="020B0604020104020204"/>
              </a:rPr>
              <a:t>SpaceX's</a:t>
            </a:r>
            <a:r>
              <a:rPr lang="en-US" sz="2200" dirty="0">
                <a:solidFill>
                  <a:schemeClr val="accent3">
                    <a:lumMod val="25000"/>
                  </a:schemeClr>
                </a:solidFill>
                <a:latin typeface="Abadi" panose="020B0604020104020204"/>
              </a:rPr>
              <a:t> launch data to make informed strategic decisions and predict key operational </a:t>
            </a:r>
            <a:r>
              <a:rPr lang="en-US" sz="2200" dirty="0" smtClean="0">
                <a:solidFill>
                  <a:schemeClr val="accent3">
                    <a:lumMod val="25000"/>
                  </a:schemeClr>
                </a:solidFill>
                <a:latin typeface="Abadi" panose="020B0604020104020204"/>
              </a:rPr>
              <a:t>outcomes to help Space Y.</a:t>
            </a:r>
          </a:p>
          <a:p>
            <a:pPr marL="0" indent="0">
              <a:lnSpc>
                <a:spcPct val="120000"/>
              </a:lnSpc>
              <a:spcBef>
                <a:spcPts val="1400"/>
              </a:spcBef>
              <a:buNone/>
            </a:pPr>
            <a:r>
              <a:rPr lang="en-US" sz="2200" b="1" dirty="0" smtClean="0">
                <a:solidFill>
                  <a:schemeClr val="accent3">
                    <a:lumMod val="25000"/>
                  </a:schemeClr>
                </a:solidFill>
                <a:latin typeface="Abadi" panose="020B0604020104020204"/>
              </a:rPr>
              <a:t>Objectives</a:t>
            </a:r>
          </a:p>
          <a:p>
            <a:pPr marL="914400" lvl="1" indent="-457200">
              <a:lnSpc>
                <a:spcPct val="120000"/>
              </a:lnSpc>
              <a:spcBef>
                <a:spcPts val="1400"/>
              </a:spcBef>
              <a:buFont typeface="+mj-lt"/>
              <a:buAutoNum type="arabicPeriod"/>
            </a:pPr>
            <a:r>
              <a:rPr lang="en-US" sz="2100" b="1" dirty="0">
                <a:solidFill>
                  <a:schemeClr val="accent3">
                    <a:lumMod val="25000"/>
                  </a:schemeClr>
                </a:solidFill>
                <a:latin typeface="Abadi" panose="020B0604020104020204"/>
              </a:rPr>
              <a:t>First Stage Reusability Prediction</a:t>
            </a:r>
            <a:r>
              <a:rPr lang="en-US" sz="2100" dirty="0">
                <a:solidFill>
                  <a:schemeClr val="accent3">
                    <a:lumMod val="25000"/>
                  </a:schemeClr>
                </a:solidFill>
                <a:latin typeface="Abadi" panose="020B0604020104020204"/>
              </a:rPr>
              <a:t>: Can we develop a reliable machine learning model to predict whether the first stage of a </a:t>
            </a:r>
            <a:r>
              <a:rPr lang="en-US" sz="2100" dirty="0" err="1">
                <a:solidFill>
                  <a:schemeClr val="accent3">
                    <a:lumMod val="25000"/>
                  </a:schemeClr>
                </a:solidFill>
                <a:latin typeface="Abadi" panose="020B0604020104020204"/>
              </a:rPr>
              <a:t>SpaceX</a:t>
            </a:r>
            <a:r>
              <a:rPr lang="en-US" sz="2100" dirty="0">
                <a:solidFill>
                  <a:schemeClr val="accent3">
                    <a:lumMod val="25000"/>
                  </a:schemeClr>
                </a:solidFill>
                <a:latin typeface="Abadi" panose="020B0604020104020204"/>
              </a:rPr>
              <a:t> rocket will be successfully reused, using public information and historical data</a:t>
            </a:r>
            <a:r>
              <a:rPr lang="en-US" sz="2100" dirty="0" smtClean="0">
                <a:solidFill>
                  <a:schemeClr val="accent3">
                    <a:lumMod val="25000"/>
                  </a:schemeClr>
                </a:solidFill>
                <a:latin typeface="Abadi" panose="020B0604020104020204"/>
              </a:rPr>
              <a:t>?</a:t>
            </a:r>
          </a:p>
          <a:p>
            <a:pPr marL="914400" lvl="1" indent="-457200">
              <a:lnSpc>
                <a:spcPct val="120000"/>
              </a:lnSpc>
              <a:spcBef>
                <a:spcPts val="1400"/>
              </a:spcBef>
              <a:buFont typeface="+mj-lt"/>
              <a:buAutoNum type="arabicPeriod"/>
            </a:pPr>
            <a:r>
              <a:rPr lang="en-US" sz="2100" b="1" dirty="0" smtClean="0">
                <a:solidFill>
                  <a:schemeClr val="accent3">
                    <a:lumMod val="25000"/>
                  </a:schemeClr>
                </a:solidFill>
                <a:latin typeface="Abadi" panose="020B0604020104020204"/>
              </a:rPr>
              <a:t>Data-Driven </a:t>
            </a:r>
            <a:r>
              <a:rPr lang="en-US" sz="2100" b="1" dirty="0">
                <a:solidFill>
                  <a:schemeClr val="accent3">
                    <a:lumMod val="25000"/>
                  </a:schemeClr>
                </a:solidFill>
                <a:latin typeface="Abadi" panose="020B0604020104020204"/>
              </a:rPr>
              <a:t>Decision Making</a:t>
            </a:r>
            <a:r>
              <a:rPr lang="en-US" sz="2100" dirty="0">
                <a:solidFill>
                  <a:schemeClr val="accent3">
                    <a:lumMod val="25000"/>
                  </a:schemeClr>
                </a:solidFill>
                <a:latin typeface="Abadi" panose="020B0604020104020204"/>
              </a:rPr>
              <a:t>: How can interactive dashboards be utilized to visualize and analyze </a:t>
            </a:r>
            <a:r>
              <a:rPr lang="en-US" sz="2100" dirty="0" err="1">
                <a:solidFill>
                  <a:schemeClr val="accent3">
                    <a:lumMod val="25000"/>
                  </a:schemeClr>
                </a:solidFill>
                <a:latin typeface="Abadi" panose="020B0604020104020204"/>
              </a:rPr>
              <a:t>SpaceX's</a:t>
            </a:r>
            <a:r>
              <a:rPr lang="en-US" sz="2100" dirty="0">
                <a:solidFill>
                  <a:schemeClr val="accent3">
                    <a:lumMod val="25000"/>
                  </a:schemeClr>
                </a:solidFill>
                <a:latin typeface="Abadi" panose="020B0604020104020204"/>
              </a:rPr>
              <a:t> launch data, providing valuable insights for strategic planning and operational improvements at Space Y</a:t>
            </a:r>
            <a:r>
              <a:rPr lang="en-US" sz="2100" dirty="0" smtClean="0">
                <a:solidFill>
                  <a:schemeClr val="accent3">
                    <a:lumMod val="25000"/>
                  </a:schemeClr>
                </a:solidFill>
                <a:latin typeface="Abadi" panose="020B0604020104020204"/>
              </a:rPr>
              <a:t>?</a:t>
            </a:r>
          </a:p>
          <a:p>
            <a:pPr marL="914400" lvl="1" indent="-457200">
              <a:lnSpc>
                <a:spcPct val="120000"/>
              </a:lnSpc>
              <a:spcBef>
                <a:spcPts val="1400"/>
              </a:spcBef>
              <a:buFont typeface="+mj-lt"/>
              <a:buAutoNum type="arabicPeriod"/>
            </a:pPr>
            <a:r>
              <a:rPr lang="en-US" sz="2100" b="1" dirty="0" smtClean="0">
                <a:solidFill>
                  <a:schemeClr val="accent3">
                    <a:lumMod val="25000"/>
                  </a:schemeClr>
                </a:solidFill>
                <a:latin typeface="Abadi" panose="020B0604020104020204"/>
              </a:rPr>
              <a:t>Optimization </a:t>
            </a:r>
            <a:r>
              <a:rPr lang="en-US" sz="2100" b="1" dirty="0">
                <a:solidFill>
                  <a:schemeClr val="accent3">
                    <a:lumMod val="25000"/>
                  </a:schemeClr>
                </a:solidFill>
                <a:latin typeface="Abadi" panose="020B0604020104020204"/>
              </a:rPr>
              <a:t>of Launch Operations</a:t>
            </a:r>
            <a:r>
              <a:rPr lang="en-US" sz="2100" dirty="0">
                <a:solidFill>
                  <a:schemeClr val="accent3">
                    <a:lumMod val="25000"/>
                  </a:schemeClr>
                </a:solidFill>
                <a:latin typeface="Abadi" panose="020B0604020104020204"/>
              </a:rPr>
              <a:t>: What key factors influence the success and cost-effectiveness of rocket launches, and how can Space Y optimize these factors to enhance its competitiveness in the </a:t>
            </a:r>
            <a:r>
              <a:rPr lang="en-US" sz="2100" dirty="0" smtClean="0">
                <a:solidFill>
                  <a:schemeClr val="accent3">
                    <a:lumMod val="25000"/>
                  </a:schemeClr>
                </a:solidFill>
                <a:latin typeface="Abadi" panose="020B0604020104020204"/>
              </a:rPr>
              <a:t>market?</a:t>
            </a:r>
            <a:endParaRPr lang="en-US" sz="2200" b="1" dirty="0" smtClean="0">
              <a:solidFill>
                <a:schemeClr val="accent3">
                  <a:lumMod val="25000"/>
                </a:schemeClr>
              </a:solidFill>
              <a:latin typeface="Abadi" panose="020B060402010402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Analysis of CCAFS SLC-40</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174" y="1487178"/>
            <a:ext cx="8386060" cy="5172797"/>
          </a:xfrm>
          <a:prstGeom prst="rect">
            <a:avLst/>
          </a:prstGeom>
        </p:spPr>
      </p:pic>
      <p:sp>
        <p:nvSpPr>
          <p:cNvPr id="7" name="TextBox 6"/>
          <p:cNvSpPr txBox="1"/>
          <p:nvPr/>
        </p:nvSpPr>
        <p:spPr>
          <a:xfrm>
            <a:off x="298612" y="1487178"/>
            <a:ext cx="3357797" cy="5539978"/>
          </a:xfrm>
          <a:prstGeom prst="rect">
            <a:avLst/>
          </a:prstGeom>
          <a:noFill/>
        </p:spPr>
        <p:txBody>
          <a:bodyPr wrap="square" rtlCol="0">
            <a:spAutoFit/>
          </a:bodyPr>
          <a:lstStyle/>
          <a:p>
            <a:r>
              <a:rPr lang="en-US" sz="1600" b="1" dirty="0" smtClean="0">
                <a:latin typeface="Abadi" panose="020B0604020104020204"/>
              </a:rPr>
              <a:t>Elements</a:t>
            </a:r>
          </a:p>
          <a:p>
            <a:r>
              <a:rPr lang="en-US" sz="1600" b="1" dirty="0" smtClean="0">
                <a:latin typeface="Abadi" panose="020B0604020104020204"/>
              </a:rPr>
              <a:t>Distance </a:t>
            </a:r>
            <a:r>
              <a:rPr lang="en-US" sz="1600" b="1" dirty="0">
                <a:latin typeface="Abadi" panose="020B0604020104020204"/>
              </a:rPr>
              <a:t>Circles</a:t>
            </a:r>
            <a:r>
              <a:rPr lang="en-US" sz="1600" dirty="0">
                <a:latin typeface="Abadi" panose="020B0604020104020204"/>
              </a:rPr>
              <a:t>: Circles show the distance from the launch site to nearby infrastructure.</a:t>
            </a:r>
          </a:p>
          <a:p>
            <a:r>
              <a:rPr lang="en-US" sz="1600" b="1" dirty="0">
                <a:latin typeface="Abadi" panose="020B0604020104020204"/>
              </a:rPr>
              <a:t>Proximities</a:t>
            </a:r>
            <a:r>
              <a:rPr lang="en-US" sz="1600" dirty="0">
                <a:latin typeface="Abadi" panose="020B0604020104020204"/>
              </a:rPr>
              <a:t>: This map includes proximities to the nearest railway, highway, and coastline.</a:t>
            </a:r>
          </a:p>
          <a:p>
            <a:r>
              <a:rPr lang="en-US" sz="1600" b="1" dirty="0" smtClean="0">
                <a:latin typeface="Abadi" panose="020B0604020104020204"/>
              </a:rPr>
              <a:t>Key </a:t>
            </a:r>
            <a:r>
              <a:rPr lang="en-US" sz="1600" b="1" dirty="0">
                <a:latin typeface="Abadi" panose="020B0604020104020204"/>
              </a:rPr>
              <a:t>Findings</a:t>
            </a:r>
            <a:r>
              <a:rPr lang="en-US" sz="1600" dirty="0">
                <a:latin typeface="Abadi" panose="020B0604020104020204"/>
              </a:rPr>
              <a:t>:</a:t>
            </a:r>
          </a:p>
          <a:p>
            <a:r>
              <a:rPr lang="en-US" sz="1600" b="1" dirty="0">
                <a:latin typeface="Abadi" panose="020B0604020104020204"/>
              </a:rPr>
              <a:t>Railway and Highway Proximity</a:t>
            </a:r>
            <a:r>
              <a:rPr lang="en-US" sz="1600" dirty="0">
                <a:latin typeface="Abadi" panose="020B0604020104020204"/>
              </a:rPr>
              <a:t>: The close proximity to railways and highways facilitates easy transportation of rocket components and personnel.</a:t>
            </a:r>
          </a:p>
          <a:p>
            <a:r>
              <a:rPr lang="en-US" sz="1600" b="1" dirty="0">
                <a:latin typeface="Abadi" panose="020B0604020104020204"/>
              </a:rPr>
              <a:t>Coastline Distance</a:t>
            </a:r>
            <a:r>
              <a:rPr lang="en-US" sz="1600" dirty="0">
                <a:latin typeface="Abadi" panose="020B0604020104020204"/>
              </a:rPr>
              <a:t>: The nearby coastline is advantageous for eastward launches, providing a safe trajectory over the ocean.</a:t>
            </a:r>
          </a:p>
          <a:p>
            <a:r>
              <a:rPr lang="en-US" sz="1600" b="1" dirty="0">
                <a:latin typeface="Abadi" panose="020B0604020104020204"/>
              </a:rPr>
              <a:t>Logistics</a:t>
            </a:r>
            <a:r>
              <a:rPr lang="en-US" sz="1600" dirty="0">
                <a:latin typeface="Abadi" panose="020B0604020104020204"/>
              </a:rPr>
              <a:t>: The map underscores the strategic placement of the launch site to optimize logistics and safety.</a:t>
            </a:r>
          </a:p>
          <a:p>
            <a:endParaRPr lang="en-US" dirty="0"/>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3" y="1600375"/>
            <a:ext cx="9813044" cy="2334957"/>
          </a:xfrm>
          <a:prstGeom prst="rect">
            <a:avLst/>
          </a:prstGeom>
        </p:spPr>
      </p:pic>
      <p:sp>
        <p:nvSpPr>
          <p:cNvPr id="10" name="TextBox 9"/>
          <p:cNvSpPr txBox="1"/>
          <p:nvPr/>
        </p:nvSpPr>
        <p:spPr>
          <a:xfrm>
            <a:off x="770012" y="4304109"/>
            <a:ext cx="5480885" cy="1477328"/>
          </a:xfrm>
          <a:prstGeom prst="rect">
            <a:avLst/>
          </a:prstGeom>
          <a:noFill/>
        </p:spPr>
        <p:txBody>
          <a:bodyPr wrap="square" rtlCol="0">
            <a:spAutoFit/>
          </a:bodyPr>
          <a:lstStyle/>
          <a:p>
            <a:r>
              <a:rPr lang="en-US" b="1" dirty="0" smtClean="0"/>
              <a:t>Description</a:t>
            </a:r>
            <a:r>
              <a:rPr lang="en-US" dirty="0" smtClean="0"/>
              <a:t> </a:t>
            </a:r>
          </a:p>
          <a:p>
            <a:pPr marL="285750" indent="-285750">
              <a:buFont typeface="Arial" panose="020B0604020202020204" pitchFamily="34" charset="0"/>
              <a:buChar char="•"/>
            </a:pPr>
            <a:r>
              <a:rPr lang="en-US" b="1" dirty="0"/>
              <a:t>Pie Chart</a:t>
            </a:r>
            <a:r>
              <a:rPr lang="en-US" dirty="0"/>
              <a:t>: Shows the proportion of successful launches from each </a:t>
            </a:r>
            <a:r>
              <a:rPr lang="en-US" dirty="0" smtClean="0"/>
              <a:t>site</a:t>
            </a:r>
            <a:r>
              <a:rPr lang="en-US" dirty="0"/>
              <a:t>.</a:t>
            </a:r>
            <a:endParaRPr lang="en-US" dirty="0" smtClean="0"/>
          </a:p>
          <a:p>
            <a:pPr marL="285750" indent="-285750">
              <a:buFont typeface="Arial" panose="020B0604020202020204" pitchFamily="34" charset="0"/>
              <a:buChar char="•"/>
            </a:pPr>
            <a:r>
              <a:rPr lang="en-US" b="1" dirty="0" smtClean="0"/>
              <a:t>Legend</a:t>
            </a:r>
            <a:r>
              <a:rPr lang="en-US" dirty="0"/>
              <a:t>: Indicates which color corresponds to which launch site.</a:t>
            </a:r>
          </a:p>
        </p:txBody>
      </p:sp>
      <p:sp>
        <p:nvSpPr>
          <p:cNvPr id="11" name="TextBox 10"/>
          <p:cNvSpPr txBox="1"/>
          <p:nvPr/>
        </p:nvSpPr>
        <p:spPr>
          <a:xfrm>
            <a:off x="6250898" y="4304109"/>
            <a:ext cx="4586991" cy="1754326"/>
          </a:xfrm>
          <a:prstGeom prst="rect">
            <a:avLst/>
          </a:prstGeom>
          <a:noFill/>
        </p:spPr>
        <p:txBody>
          <a:bodyPr wrap="square" rtlCol="0">
            <a:spAutoFit/>
          </a:bodyPr>
          <a:lstStyle/>
          <a:p>
            <a:r>
              <a:rPr lang="en-US" b="1" dirty="0" smtClean="0"/>
              <a:t>Key findings</a:t>
            </a:r>
            <a:endParaRPr lang="en-US" dirty="0"/>
          </a:p>
          <a:p>
            <a:pPr marL="285750" indent="-285750">
              <a:buFont typeface="Arial" panose="020B0604020202020204" pitchFamily="34" charset="0"/>
              <a:buChar char="•"/>
            </a:pPr>
            <a:r>
              <a:rPr lang="en-US" b="1" dirty="0"/>
              <a:t>KSC LC-39A</a:t>
            </a:r>
            <a:r>
              <a:rPr lang="en-US" dirty="0"/>
              <a:t>: Accounts for 41.2% of successful launches</a:t>
            </a:r>
            <a:r>
              <a:rPr lang="en-US" dirty="0" smtClean="0"/>
              <a:t>.</a:t>
            </a:r>
          </a:p>
          <a:p>
            <a:pPr marL="285750" indent="-285750">
              <a:buFont typeface="Arial" panose="020B0604020202020204" pitchFamily="34" charset="0"/>
              <a:buChar char="•"/>
            </a:pPr>
            <a:r>
              <a:rPr lang="en-US" b="1" dirty="0"/>
              <a:t>CCAFS SLC-40</a:t>
            </a:r>
            <a:r>
              <a:rPr lang="en-US" dirty="0"/>
              <a:t>: Accounts for 23</a:t>
            </a:r>
            <a:r>
              <a:rPr lang="en-US" dirty="0" smtClean="0"/>
              <a:t>%</a:t>
            </a:r>
          </a:p>
          <a:p>
            <a:pPr marL="285750" indent="-285750">
              <a:buFont typeface="Arial" panose="020B0604020202020204" pitchFamily="34" charset="0"/>
              <a:buChar char="•"/>
            </a:pPr>
            <a:r>
              <a:rPr lang="en-US" b="1" dirty="0"/>
              <a:t>VAFB SLC-4E</a:t>
            </a:r>
            <a:r>
              <a:rPr lang="en-US" dirty="0"/>
              <a:t>: Accounts for 21.4</a:t>
            </a:r>
            <a:r>
              <a:rPr lang="en-US" dirty="0" smtClean="0"/>
              <a:t>%.</a:t>
            </a:r>
          </a:p>
          <a:p>
            <a:pPr marL="285750" indent="-285750">
              <a:buFont typeface="Arial" panose="020B0604020202020204" pitchFamily="34" charset="0"/>
              <a:buChar char="•"/>
            </a:pPr>
            <a:r>
              <a:rPr lang="en-US" b="1" dirty="0"/>
              <a:t>CCAFS LC-40</a:t>
            </a:r>
            <a:r>
              <a:rPr lang="en-US" dirty="0"/>
              <a:t>: Accounts for 14.4%.</a:t>
            </a:r>
          </a:p>
        </p:txBody>
      </p:sp>
    </p:spTree>
    <p:extLst>
      <p:ext uri="{BB962C8B-B14F-4D97-AF65-F5344CB8AC3E}">
        <p14:creationId xmlns:p14="http://schemas.microsoft.com/office/powerpoint/2010/main" val="132416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KSC LC-39A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119" y="1600375"/>
            <a:ext cx="8604831" cy="2334957"/>
          </a:xfrm>
          <a:prstGeom prst="rect">
            <a:avLst/>
          </a:prstGeom>
        </p:spPr>
      </p:pic>
      <p:sp>
        <p:nvSpPr>
          <p:cNvPr id="10" name="TextBox 9"/>
          <p:cNvSpPr txBox="1"/>
          <p:nvPr/>
        </p:nvSpPr>
        <p:spPr>
          <a:xfrm>
            <a:off x="770012" y="4304109"/>
            <a:ext cx="5480885" cy="1477328"/>
          </a:xfrm>
          <a:prstGeom prst="rect">
            <a:avLst/>
          </a:prstGeom>
          <a:noFill/>
        </p:spPr>
        <p:txBody>
          <a:bodyPr wrap="square" rtlCol="0">
            <a:spAutoFit/>
          </a:bodyPr>
          <a:lstStyle/>
          <a:p>
            <a:r>
              <a:rPr lang="en-US" b="1" dirty="0" smtClean="0"/>
              <a:t>Description</a:t>
            </a:r>
            <a:r>
              <a:rPr lang="en-US" dirty="0" smtClean="0"/>
              <a:t> </a:t>
            </a:r>
          </a:p>
          <a:p>
            <a:pPr marL="285750" indent="-285750">
              <a:buFont typeface="Arial" panose="020B0604020202020204" pitchFamily="34" charset="0"/>
              <a:buChar char="•"/>
            </a:pPr>
            <a:r>
              <a:rPr lang="en-US" b="1" dirty="0"/>
              <a:t>Pie Chart</a:t>
            </a:r>
            <a:r>
              <a:rPr lang="en-US" dirty="0"/>
              <a:t>: Displays the success and failure rates for launches at KSC LC-39A</a:t>
            </a:r>
            <a:r>
              <a:rPr lang="en-US" dirty="0" smtClean="0"/>
              <a:t>.</a:t>
            </a:r>
          </a:p>
          <a:p>
            <a:pPr marL="285750" indent="-285750">
              <a:buFont typeface="Arial" panose="020B0604020202020204" pitchFamily="34" charset="0"/>
              <a:buChar char="•"/>
            </a:pPr>
            <a:r>
              <a:rPr lang="en-US" b="1" dirty="0" smtClean="0"/>
              <a:t>Color Coding</a:t>
            </a:r>
            <a:r>
              <a:rPr lang="en-US" dirty="0" smtClean="0"/>
              <a:t>: </a:t>
            </a:r>
            <a:r>
              <a:rPr lang="en-US" dirty="0"/>
              <a:t>Blue represents successful launches (76.9%), and red represents failures (23.1%)</a:t>
            </a:r>
          </a:p>
        </p:txBody>
      </p:sp>
      <p:sp>
        <p:nvSpPr>
          <p:cNvPr id="11" name="TextBox 10"/>
          <p:cNvSpPr txBox="1"/>
          <p:nvPr/>
        </p:nvSpPr>
        <p:spPr>
          <a:xfrm>
            <a:off x="6250899" y="4304109"/>
            <a:ext cx="3728052" cy="2308324"/>
          </a:xfrm>
          <a:prstGeom prst="rect">
            <a:avLst/>
          </a:prstGeom>
          <a:noFill/>
        </p:spPr>
        <p:txBody>
          <a:bodyPr wrap="square" rtlCol="0">
            <a:spAutoFit/>
          </a:bodyPr>
          <a:lstStyle/>
          <a:p>
            <a:r>
              <a:rPr lang="en-US" b="1" dirty="0" smtClean="0"/>
              <a:t>Key findings</a:t>
            </a:r>
            <a:endParaRPr lang="en-US" dirty="0"/>
          </a:p>
          <a:p>
            <a:pPr marL="285750" indent="-285750">
              <a:buFont typeface="Arial" panose="020B0604020202020204" pitchFamily="34" charset="0"/>
              <a:buChar char="•"/>
            </a:pPr>
            <a:r>
              <a:rPr lang="en-US" b="1" dirty="0"/>
              <a:t>High Success Rate</a:t>
            </a:r>
            <a:r>
              <a:rPr lang="en-US" dirty="0"/>
              <a:t>: KSC LC-39A has a high success rate of 76.9%, indicating its reliability and efficiency</a:t>
            </a:r>
            <a:r>
              <a:rPr lang="en-US" dirty="0" smtClean="0"/>
              <a:t>.</a:t>
            </a:r>
          </a:p>
          <a:p>
            <a:pPr marL="285750" indent="-285750">
              <a:buFont typeface="Arial" panose="020B0604020202020204" pitchFamily="34" charset="0"/>
              <a:buChar char="•"/>
            </a:pPr>
            <a:r>
              <a:rPr lang="en-US" b="1" dirty="0"/>
              <a:t>Failure Analysis</a:t>
            </a:r>
            <a:r>
              <a:rPr lang="en-US" dirty="0"/>
              <a:t>: The 23.1% failure rate highlights areas for potential </a:t>
            </a:r>
            <a:r>
              <a:rPr lang="en-US" dirty="0" smtClean="0"/>
              <a:t>improvement.</a:t>
            </a:r>
            <a:endParaRPr lang="en-US" dirty="0"/>
          </a:p>
        </p:txBody>
      </p:sp>
    </p:spTree>
    <p:extLst>
      <p:ext uri="{BB962C8B-B14F-4D97-AF65-F5344CB8AC3E}">
        <p14:creationId xmlns:p14="http://schemas.microsoft.com/office/powerpoint/2010/main" val="2459649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Launch Outcome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669" y="1611579"/>
            <a:ext cx="10011266" cy="2312548"/>
          </a:xfrm>
          <a:prstGeom prst="rect">
            <a:avLst/>
          </a:prstGeom>
        </p:spPr>
      </p:pic>
      <p:sp>
        <p:nvSpPr>
          <p:cNvPr id="10" name="TextBox 9"/>
          <p:cNvSpPr txBox="1"/>
          <p:nvPr/>
        </p:nvSpPr>
        <p:spPr>
          <a:xfrm>
            <a:off x="770011" y="4143854"/>
            <a:ext cx="4101791" cy="2585323"/>
          </a:xfrm>
          <a:prstGeom prst="rect">
            <a:avLst/>
          </a:prstGeom>
          <a:noFill/>
        </p:spPr>
        <p:txBody>
          <a:bodyPr wrap="square" rtlCol="0">
            <a:spAutoFit/>
          </a:bodyPr>
          <a:lstStyle/>
          <a:p>
            <a:r>
              <a:rPr lang="en-US" b="1" dirty="0" smtClean="0"/>
              <a:t>Description</a:t>
            </a:r>
            <a:r>
              <a:rPr lang="en-US" dirty="0" smtClean="0"/>
              <a:t> </a:t>
            </a:r>
          </a:p>
          <a:p>
            <a:pPr marL="285750" indent="-285750">
              <a:buFont typeface="Arial" panose="020B0604020202020204" pitchFamily="34" charset="0"/>
              <a:buChar char="•"/>
            </a:pPr>
            <a:r>
              <a:rPr lang="en-US" b="1" dirty="0"/>
              <a:t>Scatter Plot</a:t>
            </a:r>
            <a:r>
              <a:rPr lang="en-US" dirty="0"/>
              <a:t>: Displays the relationship between payload mass and launch success across all sites</a:t>
            </a:r>
            <a:r>
              <a:rPr lang="en-US" dirty="0" smtClean="0"/>
              <a:t>.</a:t>
            </a:r>
          </a:p>
          <a:p>
            <a:pPr marL="285750" indent="-285750">
              <a:buFont typeface="Arial" panose="020B0604020202020204" pitchFamily="34" charset="0"/>
              <a:buChar char="•"/>
            </a:pPr>
            <a:r>
              <a:rPr lang="en-US" b="1" dirty="0" smtClean="0"/>
              <a:t>Range </a:t>
            </a:r>
            <a:r>
              <a:rPr lang="en-US" b="1" dirty="0"/>
              <a:t>Slider</a:t>
            </a:r>
            <a:r>
              <a:rPr lang="en-US" dirty="0"/>
              <a:t>: Allows selection of different payload </a:t>
            </a:r>
            <a:r>
              <a:rPr lang="en-US" dirty="0" err="1"/>
              <a:t>ranges.Booster</a:t>
            </a:r>
            <a:r>
              <a:rPr lang="en-US" dirty="0"/>
              <a:t> </a:t>
            </a:r>
            <a:endParaRPr lang="en-US" dirty="0" smtClean="0"/>
          </a:p>
          <a:p>
            <a:pPr marL="285750" indent="-285750">
              <a:buFont typeface="Arial" panose="020B0604020202020204" pitchFamily="34" charset="0"/>
              <a:buChar char="•"/>
            </a:pPr>
            <a:r>
              <a:rPr lang="en-US" b="1" dirty="0" smtClean="0"/>
              <a:t>Version </a:t>
            </a:r>
            <a:r>
              <a:rPr lang="en-US" b="1" dirty="0"/>
              <a:t>Colors</a:t>
            </a:r>
            <a:r>
              <a:rPr lang="en-US" dirty="0"/>
              <a:t>: Different booster versions are color-coded for easy identification.</a:t>
            </a:r>
          </a:p>
        </p:txBody>
      </p:sp>
      <p:sp>
        <p:nvSpPr>
          <p:cNvPr id="11" name="TextBox 10"/>
          <p:cNvSpPr txBox="1"/>
          <p:nvPr/>
        </p:nvSpPr>
        <p:spPr>
          <a:xfrm>
            <a:off x="4616970" y="4139914"/>
            <a:ext cx="6535712" cy="2585323"/>
          </a:xfrm>
          <a:prstGeom prst="rect">
            <a:avLst/>
          </a:prstGeom>
          <a:noFill/>
        </p:spPr>
        <p:txBody>
          <a:bodyPr wrap="square" rtlCol="0">
            <a:spAutoFit/>
          </a:bodyPr>
          <a:lstStyle/>
          <a:p>
            <a:r>
              <a:rPr lang="en-US" b="1" dirty="0" smtClean="0"/>
              <a:t>Key findings</a:t>
            </a:r>
            <a:endParaRPr lang="en-US" dirty="0"/>
          </a:p>
          <a:p>
            <a:pPr marL="285750" indent="-285750">
              <a:buFont typeface="Arial" panose="020B0604020202020204" pitchFamily="34" charset="0"/>
              <a:buChar char="•"/>
            </a:pPr>
            <a:r>
              <a:rPr lang="en-US" b="1" dirty="0"/>
              <a:t>Payload Range</a:t>
            </a:r>
            <a:r>
              <a:rPr lang="en-US" dirty="0"/>
              <a:t>: Payloads between 3000 kg and 6000 kg show a higher concentration of successful launches (class = 1), indicating this range might be optimal for achieving successful launches</a:t>
            </a:r>
            <a:r>
              <a:rPr lang="en-US" dirty="0" smtClean="0"/>
              <a:t>.</a:t>
            </a:r>
          </a:p>
          <a:p>
            <a:pPr marL="285750" indent="-285750">
              <a:buFont typeface="Arial" panose="020B0604020202020204" pitchFamily="34" charset="0"/>
              <a:buChar char="•"/>
            </a:pPr>
            <a:r>
              <a:rPr lang="en-US" b="1" dirty="0" smtClean="0"/>
              <a:t>Booster </a:t>
            </a:r>
            <a:r>
              <a:rPr lang="en-US" b="1" dirty="0"/>
              <a:t>Versions</a:t>
            </a:r>
            <a:r>
              <a:rPr lang="en-US" dirty="0"/>
              <a:t>: The B5 booster version (purple) shows a higher number of successful launches across various payload masses, suggesting that it is a more reliable booster. </a:t>
            </a:r>
            <a:endParaRPr lang="en-US" dirty="0" smtClean="0"/>
          </a:p>
          <a:p>
            <a:pPr marL="285750" indent="-285750">
              <a:buFont typeface="Arial" panose="020B0604020202020204" pitchFamily="34" charset="0"/>
              <a:buChar char="•"/>
            </a:pPr>
            <a:r>
              <a:rPr lang="en-US" b="1" dirty="0"/>
              <a:t>Lower Payload Masses</a:t>
            </a:r>
            <a:r>
              <a:rPr lang="en-US" dirty="0"/>
              <a:t>: For payloads below 2500 kg, </a:t>
            </a:r>
            <a:r>
              <a:rPr lang="en-US" dirty="0" smtClean="0"/>
              <a:t>the spread indicates </a:t>
            </a:r>
            <a:r>
              <a:rPr lang="en-US" dirty="0"/>
              <a:t>variability in outcomes for lighter payloads.</a:t>
            </a:r>
          </a:p>
        </p:txBody>
      </p:sp>
    </p:spTree>
    <p:extLst>
      <p:ext uri="{BB962C8B-B14F-4D97-AF65-F5344CB8AC3E}">
        <p14:creationId xmlns:p14="http://schemas.microsoft.com/office/powerpoint/2010/main" val="141345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70" y="1491538"/>
            <a:ext cx="5376280" cy="347615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5585" y="1399361"/>
            <a:ext cx="5884436" cy="3568330"/>
          </a:xfrm>
          <a:prstGeom prst="rect">
            <a:avLst/>
          </a:prstGeom>
        </p:spPr>
      </p:pic>
      <p:sp>
        <p:nvSpPr>
          <p:cNvPr id="6" name="TextBox 5"/>
          <p:cNvSpPr txBox="1"/>
          <p:nvPr/>
        </p:nvSpPr>
        <p:spPr>
          <a:xfrm>
            <a:off x="442170" y="5109328"/>
            <a:ext cx="10558910" cy="1600438"/>
          </a:xfrm>
          <a:prstGeom prst="rect">
            <a:avLst/>
          </a:prstGeom>
          <a:noFill/>
        </p:spPr>
        <p:txBody>
          <a:bodyPr wrap="square" rtlCol="0">
            <a:spAutoFit/>
          </a:bodyPr>
          <a:lstStyle/>
          <a:p>
            <a:pPr algn="just"/>
            <a:r>
              <a:rPr lang="en-US" sz="1400" b="1" dirty="0">
                <a:latin typeface="Abadi" panose="020B0604020104020204"/>
              </a:rPr>
              <a:t>Findings:</a:t>
            </a:r>
          </a:p>
          <a:p>
            <a:pPr marL="285750" indent="-285750" algn="just">
              <a:buFont typeface="Arial" panose="020B0604020202020204" pitchFamily="34" charset="0"/>
              <a:buChar char="•"/>
            </a:pPr>
            <a:r>
              <a:rPr lang="en-US" sz="1400" b="1" dirty="0">
                <a:latin typeface="Abadi" panose="020B0604020104020204"/>
              </a:rPr>
              <a:t>Highest Accuracy:</a:t>
            </a:r>
            <a:r>
              <a:rPr lang="en-US" sz="1400" dirty="0">
                <a:latin typeface="Abadi" panose="020B0604020104020204"/>
              </a:rPr>
              <a:t> Logistic Regression, SVM, and KNN models all achieved the highest accuracy of </a:t>
            </a:r>
            <a:r>
              <a:rPr lang="en-US" sz="1400" dirty="0" smtClean="0">
                <a:latin typeface="Abadi" panose="020B0604020104020204"/>
              </a:rPr>
              <a:t>0.83</a:t>
            </a:r>
          </a:p>
          <a:p>
            <a:pPr marL="285750" indent="-285750" algn="just">
              <a:buFont typeface="Arial" panose="020B0604020202020204" pitchFamily="34" charset="0"/>
              <a:buChar char="•"/>
            </a:pPr>
            <a:r>
              <a:rPr lang="en-US" sz="1400" b="1" dirty="0" smtClean="0">
                <a:latin typeface="Abadi" panose="020B0604020104020204"/>
              </a:rPr>
              <a:t>Highest </a:t>
            </a:r>
            <a:r>
              <a:rPr lang="en-US" sz="1400" b="1" dirty="0">
                <a:latin typeface="Abadi" panose="020B0604020104020204"/>
              </a:rPr>
              <a:t>ROC AUC:</a:t>
            </a:r>
            <a:r>
              <a:rPr lang="en-US" sz="1400" dirty="0">
                <a:latin typeface="Abadi" panose="020B0604020104020204"/>
              </a:rPr>
              <a:t> The KNN model has the highest ROC AUC score of 0.90, indicating its superior performance in distinguishing between the </a:t>
            </a:r>
            <a:r>
              <a:rPr lang="en-US" sz="1400" dirty="0" smtClean="0">
                <a:latin typeface="Abadi" panose="020B0604020104020204"/>
              </a:rPr>
              <a:t>classes.</a:t>
            </a:r>
          </a:p>
          <a:p>
            <a:pPr marL="285750" indent="-285750" algn="just">
              <a:buFont typeface="Arial" panose="020B0604020202020204" pitchFamily="34" charset="0"/>
              <a:buChar char="•"/>
            </a:pPr>
            <a:r>
              <a:rPr lang="en-US" sz="1400" b="1" dirty="0" smtClean="0">
                <a:latin typeface="Abadi" panose="020B0604020104020204"/>
              </a:rPr>
              <a:t>Balanced </a:t>
            </a:r>
            <a:r>
              <a:rPr lang="en-US" sz="1400" b="1" dirty="0">
                <a:latin typeface="Abadi" panose="020B0604020104020204"/>
              </a:rPr>
              <a:t>Performance:</a:t>
            </a:r>
            <a:r>
              <a:rPr lang="en-US" sz="1400" dirty="0">
                <a:latin typeface="Abadi" panose="020B0604020104020204"/>
              </a:rPr>
              <a:t> Logistic Regression and KNN models show balanced performance across all evaluation metrics, making them reliable choices for this classification task.</a:t>
            </a:r>
          </a:p>
          <a:p>
            <a:pPr algn="just"/>
            <a:endParaRPr lang="en-US" sz="1400" dirty="0">
              <a:latin typeface="Abadi" panose="020B0604020104020204"/>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642" y="1476372"/>
            <a:ext cx="4846330" cy="4160528"/>
          </a:xfrm>
          <a:prstGeom prst="rect">
            <a:avLst/>
          </a:prstGeom>
        </p:spPr>
      </p:pic>
      <p:sp>
        <p:nvSpPr>
          <p:cNvPr id="3" name="TextBox 2"/>
          <p:cNvSpPr txBox="1"/>
          <p:nvPr/>
        </p:nvSpPr>
        <p:spPr>
          <a:xfrm>
            <a:off x="770011" y="1476372"/>
            <a:ext cx="5640216" cy="5109091"/>
          </a:xfrm>
          <a:prstGeom prst="rect">
            <a:avLst/>
          </a:prstGeom>
          <a:noFill/>
        </p:spPr>
        <p:txBody>
          <a:bodyPr wrap="square" rtlCol="0">
            <a:spAutoFit/>
          </a:bodyPr>
          <a:lstStyle/>
          <a:p>
            <a:r>
              <a:rPr lang="en-US" sz="1200" b="1" dirty="0">
                <a:latin typeface="Abadi" panose="020B0604020104020204"/>
              </a:rPr>
              <a:t>Confusion Matrix Analysis:</a:t>
            </a:r>
          </a:p>
          <a:p>
            <a:pPr marL="285750" indent="-285750">
              <a:buFont typeface="Arial" panose="020B0604020202020204" pitchFamily="34" charset="0"/>
              <a:buChar char="•"/>
            </a:pPr>
            <a:r>
              <a:rPr lang="en-US" sz="1200" b="1" dirty="0">
                <a:latin typeface="Abadi" panose="020B0604020104020204"/>
              </a:rPr>
              <a:t>True Negatives (did not land):</a:t>
            </a:r>
            <a:r>
              <a:rPr lang="en-US" sz="1200" dirty="0">
                <a:latin typeface="Abadi" panose="020B0604020104020204"/>
              </a:rPr>
              <a:t> 3</a:t>
            </a:r>
          </a:p>
          <a:p>
            <a:pPr lvl="1"/>
            <a:r>
              <a:rPr lang="en-US" sz="1200" dirty="0">
                <a:latin typeface="Abadi" panose="020B0604020104020204"/>
              </a:rPr>
              <a:t>These are instances where the actual class was "did not land," and the model correctly predicted "did not land."</a:t>
            </a:r>
          </a:p>
          <a:p>
            <a:pPr marL="285750" indent="-285750">
              <a:buFont typeface="Arial" panose="020B0604020202020204" pitchFamily="34" charset="0"/>
              <a:buChar char="•"/>
            </a:pPr>
            <a:r>
              <a:rPr lang="en-US" sz="1200" b="1" dirty="0">
                <a:latin typeface="Abadi" panose="020B0604020104020204"/>
              </a:rPr>
              <a:t>False Positives (did not land):</a:t>
            </a:r>
            <a:r>
              <a:rPr lang="en-US" sz="1200" dirty="0">
                <a:latin typeface="Abadi" panose="020B0604020104020204"/>
              </a:rPr>
              <a:t> 3</a:t>
            </a:r>
          </a:p>
          <a:p>
            <a:pPr lvl="1"/>
            <a:r>
              <a:rPr lang="en-US" sz="1200" dirty="0">
                <a:latin typeface="Abadi" panose="020B0604020104020204"/>
              </a:rPr>
              <a:t>These are instances where the actual class was "did not land," but the model incorrectly predicted "land."</a:t>
            </a:r>
          </a:p>
          <a:p>
            <a:pPr marL="285750" indent="-285750">
              <a:buFont typeface="Arial" panose="020B0604020202020204" pitchFamily="34" charset="0"/>
              <a:buChar char="•"/>
            </a:pPr>
            <a:r>
              <a:rPr lang="en-US" sz="1200" b="1" dirty="0">
                <a:latin typeface="Abadi" panose="020B0604020104020204"/>
              </a:rPr>
              <a:t>False Negatives (landed):</a:t>
            </a:r>
            <a:r>
              <a:rPr lang="en-US" sz="1200" dirty="0">
                <a:latin typeface="Abadi" panose="020B0604020104020204"/>
              </a:rPr>
              <a:t> 0</a:t>
            </a:r>
          </a:p>
          <a:p>
            <a:pPr lvl="1"/>
            <a:r>
              <a:rPr lang="en-US" sz="1200" dirty="0">
                <a:latin typeface="Abadi" panose="020B0604020104020204"/>
              </a:rPr>
              <a:t>These are instances where the actual class was "landed," but the model incorrectly predicted "did not land."</a:t>
            </a:r>
          </a:p>
          <a:p>
            <a:pPr marL="285750" indent="-285750">
              <a:buFont typeface="Arial" panose="020B0604020202020204" pitchFamily="34" charset="0"/>
              <a:buChar char="•"/>
            </a:pPr>
            <a:r>
              <a:rPr lang="en-US" sz="1200" b="1" dirty="0">
                <a:latin typeface="Abadi" panose="020B0604020104020204"/>
              </a:rPr>
              <a:t>True Positives (landed):</a:t>
            </a:r>
            <a:r>
              <a:rPr lang="en-US" sz="1200" dirty="0">
                <a:latin typeface="Abadi" panose="020B0604020104020204"/>
              </a:rPr>
              <a:t> 12</a:t>
            </a:r>
          </a:p>
          <a:p>
            <a:pPr lvl="1"/>
            <a:r>
              <a:rPr lang="en-US" sz="1200" dirty="0">
                <a:latin typeface="Abadi" panose="020B0604020104020204"/>
              </a:rPr>
              <a:t>These are instances where the actual class was "landed," and the model correctly predicted "land</a:t>
            </a:r>
            <a:r>
              <a:rPr lang="en-US" sz="1200" dirty="0" smtClean="0">
                <a:latin typeface="Abadi" panose="020B0604020104020204"/>
              </a:rPr>
              <a:t>.“</a:t>
            </a:r>
          </a:p>
          <a:p>
            <a:pPr lvl="1"/>
            <a:endParaRPr lang="en-US" sz="1200" dirty="0">
              <a:latin typeface="Abadi" panose="020B0604020104020204"/>
            </a:endParaRPr>
          </a:p>
          <a:p>
            <a:r>
              <a:rPr lang="en-US" sz="1400" b="1" dirty="0" smtClean="0">
                <a:latin typeface="Abadi" panose="020B0604020104020204"/>
              </a:rPr>
              <a:t>Observations</a:t>
            </a:r>
            <a:endParaRPr lang="en-US" sz="1200" dirty="0">
              <a:latin typeface="Abadi" panose="020B0604020104020204"/>
            </a:endParaRPr>
          </a:p>
          <a:p>
            <a:r>
              <a:rPr lang="en-US" sz="1200" b="1" dirty="0">
                <a:latin typeface="Abadi" panose="020B0604020104020204"/>
              </a:rPr>
              <a:t>High True Positive Rate:</a:t>
            </a:r>
            <a:r>
              <a:rPr lang="en-US" sz="1200" dirty="0">
                <a:latin typeface="Abadi" panose="020B0604020104020204"/>
              </a:rPr>
              <a:t> The model has a high true positive rate (recall) for the "landed" class, indicating its strong ability to correctly identify successful landings.</a:t>
            </a:r>
          </a:p>
          <a:p>
            <a:r>
              <a:rPr lang="en-US" sz="1200" b="1" dirty="0">
                <a:latin typeface="Abadi" panose="020B0604020104020204"/>
              </a:rPr>
              <a:t>False Positives:</a:t>
            </a:r>
            <a:r>
              <a:rPr lang="en-US" sz="1200" dirty="0">
                <a:latin typeface="Abadi" panose="020B0604020104020204"/>
              </a:rPr>
              <a:t> There are a few false positives, where the model incorrectly predicted a landing. This suggests that while the model is highly accurate in predicting landings, there is some room for improvement in reducing false positive predictions.</a:t>
            </a:r>
          </a:p>
          <a:p>
            <a:r>
              <a:rPr lang="en-US" sz="1200" dirty="0">
                <a:latin typeface="Abadi" panose="020B0604020104020204"/>
              </a:rPr>
              <a:t>The confusion matrix highlights the KNN model's overall effectiveness and areas for potential refinement, ensuring accurate predictions for </a:t>
            </a:r>
            <a:r>
              <a:rPr lang="en-US" sz="1200" dirty="0" err="1">
                <a:latin typeface="Abadi" panose="020B0604020104020204"/>
              </a:rPr>
              <a:t>SpaceX's</a:t>
            </a:r>
            <a:r>
              <a:rPr lang="en-US" sz="1200" dirty="0">
                <a:latin typeface="Abadi" panose="020B0604020104020204"/>
              </a:rPr>
              <a:t> landing outcomes.</a:t>
            </a:r>
          </a:p>
          <a:p>
            <a:pPr lvl="1"/>
            <a:endParaRPr lang="en-US" sz="1200" dirty="0">
              <a:latin typeface="Abadi" panose="020B0604020104020204"/>
            </a:endParaRPr>
          </a:p>
          <a:p>
            <a:endParaRPr lang="en-US" sz="1200" dirty="0">
              <a:latin typeface="Abadi" panose="020B0604020104020204"/>
            </a:endParaRP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22169" y="1555424"/>
            <a:ext cx="10586301" cy="5165888"/>
          </a:xfrm>
          <a:prstGeom prst="rect">
            <a:avLst/>
          </a:prstGeom>
        </p:spPr>
        <p:txBody>
          <a:bodyPr>
            <a:normAutofit fontScale="47500" lnSpcReduction="20000"/>
          </a:bodyPr>
          <a:lstStyle/>
          <a:p>
            <a:pPr algn="just">
              <a:lnSpc>
                <a:spcPct val="120000"/>
              </a:lnSpc>
            </a:pPr>
            <a:r>
              <a:rPr lang="en-US" sz="2400" b="1" dirty="0" smtClean="0">
                <a:latin typeface="Abadi" panose="020B0604020104020204"/>
              </a:rPr>
              <a:t>Successful </a:t>
            </a:r>
            <a:r>
              <a:rPr lang="en-US" sz="2400" b="1" dirty="0">
                <a:latin typeface="Abadi" panose="020B0604020104020204"/>
              </a:rPr>
              <a:t>Data Collection and Wrangling</a:t>
            </a:r>
            <a:endParaRPr lang="en-US" sz="2400" dirty="0">
              <a:latin typeface="Abadi" panose="020B0604020104020204"/>
            </a:endParaRPr>
          </a:p>
          <a:p>
            <a:pPr lvl="1" algn="just">
              <a:lnSpc>
                <a:spcPct val="120000"/>
              </a:lnSpc>
            </a:pPr>
            <a:r>
              <a:rPr lang="en-US" sz="2000" dirty="0">
                <a:latin typeface="Abadi" panose="020B0604020104020204"/>
              </a:rPr>
              <a:t>Efficiently gathered and cleaned data from </a:t>
            </a:r>
            <a:r>
              <a:rPr lang="en-US" sz="2000" dirty="0" err="1">
                <a:latin typeface="Abadi" panose="020B0604020104020204"/>
              </a:rPr>
              <a:t>SpaceX</a:t>
            </a:r>
            <a:r>
              <a:rPr lang="en-US" sz="2000" dirty="0">
                <a:latin typeface="Abadi" panose="020B0604020104020204"/>
              </a:rPr>
              <a:t> API and Wikipedia, </a:t>
            </a:r>
            <a:r>
              <a:rPr lang="en-US" sz="2000" dirty="0" smtClean="0">
                <a:latin typeface="Abadi" panose="020B0604020104020204"/>
              </a:rPr>
              <a:t>creating a usable foundation for data </a:t>
            </a:r>
            <a:r>
              <a:rPr lang="en-US" sz="2000" dirty="0" err="1" smtClean="0">
                <a:latin typeface="Abadi" panose="020B0604020104020204"/>
              </a:rPr>
              <a:t>analyss</a:t>
            </a:r>
            <a:r>
              <a:rPr lang="en-US" sz="2000" dirty="0" smtClean="0">
                <a:latin typeface="Abadi" panose="020B0604020104020204"/>
              </a:rPr>
              <a:t>.</a:t>
            </a:r>
            <a:endParaRPr lang="en-US" sz="2000" dirty="0">
              <a:latin typeface="Abadi" panose="020B0604020104020204"/>
            </a:endParaRPr>
          </a:p>
          <a:p>
            <a:pPr algn="just">
              <a:lnSpc>
                <a:spcPct val="120000"/>
              </a:lnSpc>
            </a:pPr>
            <a:r>
              <a:rPr lang="en-US" sz="2400" b="1" dirty="0" smtClean="0">
                <a:latin typeface="Abadi" panose="020B0604020104020204"/>
              </a:rPr>
              <a:t>Comprehensive </a:t>
            </a:r>
            <a:r>
              <a:rPr lang="en-US" sz="2400" b="1" dirty="0">
                <a:latin typeface="Abadi" panose="020B0604020104020204"/>
              </a:rPr>
              <a:t>Exploratory Data Analysis</a:t>
            </a:r>
            <a:endParaRPr lang="en-US" sz="2400" dirty="0">
              <a:latin typeface="Abadi" panose="020B0604020104020204"/>
            </a:endParaRPr>
          </a:p>
          <a:p>
            <a:pPr lvl="1" algn="just">
              <a:lnSpc>
                <a:spcPct val="120000"/>
              </a:lnSpc>
            </a:pPr>
            <a:r>
              <a:rPr lang="en-US" sz="2000" dirty="0" smtClean="0">
                <a:latin typeface="Abadi" panose="020B0604020104020204"/>
              </a:rPr>
              <a:t>Utilized thorough EDA to reveal key launch success factors (launch site, payload mass) and yearly trends.</a:t>
            </a:r>
            <a:endParaRPr lang="en-US" sz="2000" dirty="0">
              <a:latin typeface="Abadi" panose="020B0604020104020204"/>
            </a:endParaRPr>
          </a:p>
          <a:p>
            <a:pPr algn="just">
              <a:lnSpc>
                <a:spcPct val="120000"/>
              </a:lnSpc>
            </a:pPr>
            <a:r>
              <a:rPr lang="en-US" sz="2400" b="1" dirty="0" smtClean="0">
                <a:latin typeface="Abadi" panose="020B0604020104020204"/>
              </a:rPr>
              <a:t>Robust </a:t>
            </a:r>
            <a:r>
              <a:rPr lang="en-US" sz="2400" b="1" dirty="0">
                <a:latin typeface="Abadi" panose="020B0604020104020204"/>
              </a:rPr>
              <a:t>Model Building and Evaluation</a:t>
            </a:r>
            <a:endParaRPr lang="en-US" sz="2400" dirty="0">
              <a:latin typeface="Abadi" panose="020B0604020104020204"/>
            </a:endParaRPr>
          </a:p>
          <a:p>
            <a:pPr lvl="1" algn="just">
              <a:lnSpc>
                <a:spcPct val="120000"/>
              </a:lnSpc>
            </a:pPr>
            <a:r>
              <a:rPr lang="en-US" sz="2000" dirty="0">
                <a:latin typeface="Abadi" panose="020B0604020104020204"/>
              </a:rPr>
              <a:t>Implemented </a:t>
            </a:r>
            <a:r>
              <a:rPr lang="en-US" sz="2000" dirty="0" smtClean="0">
                <a:latin typeface="Abadi" panose="020B0604020104020204"/>
              </a:rPr>
              <a:t>and evaluated different machine </a:t>
            </a:r>
            <a:r>
              <a:rPr lang="en-US" sz="2000" dirty="0">
                <a:latin typeface="Abadi" panose="020B0604020104020204"/>
              </a:rPr>
              <a:t>learning </a:t>
            </a:r>
            <a:r>
              <a:rPr lang="en-US" sz="2000" dirty="0" smtClean="0">
                <a:latin typeface="Abadi" panose="020B0604020104020204"/>
              </a:rPr>
              <a:t>models (SVM, Logistic </a:t>
            </a:r>
            <a:r>
              <a:rPr lang="en-US" sz="2000" dirty="0" err="1" smtClean="0">
                <a:latin typeface="Abadi" panose="020B0604020104020204"/>
              </a:rPr>
              <a:t>Regession</a:t>
            </a:r>
            <a:r>
              <a:rPr lang="en-US" sz="2000" dirty="0" smtClean="0">
                <a:latin typeface="Abadi" panose="020B0604020104020204"/>
              </a:rPr>
              <a:t>, Decision Tree, KNN)  </a:t>
            </a:r>
            <a:r>
              <a:rPr lang="en-US" sz="2000" dirty="0">
                <a:latin typeface="Abadi" panose="020B0604020104020204"/>
              </a:rPr>
              <a:t>to predict the likelihood of reusing the first stage of </a:t>
            </a:r>
            <a:r>
              <a:rPr lang="en-US" sz="2000" dirty="0" err="1">
                <a:latin typeface="Abadi" panose="020B0604020104020204"/>
              </a:rPr>
              <a:t>SpaceX</a:t>
            </a:r>
            <a:r>
              <a:rPr lang="en-US" sz="2000" dirty="0">
                <a:latin typeface="Abadi" panose="020B0604020104020204"/>
              </a:rPr>
              <a:t> rockets. These </a:t>
            </a:r>
            <a:r>
              <a:rPr lang="en-US" sz="2000" dirty="0" smtClean="0">
                <a:latin typeface="Abadi" panose="020B0604020104020204"/>
              </a:rPr>
              <a:t>models (KNN), </a:t>
            </a:r>
            <a:r>
              <a:rPr lang="en-US" sz="2000" dirty="0">
                <a:latin typeface="Abadi" panose="020B0604020104020204"/>
              </a:rPr>
              <a:t>evaluated and refined to achieve high accuracy, reliably predict first stage reuse based on historical data, offering a strategic advantage</a:t>
            </a:r>
            <a:r>
              <a:rPr lang="en-US" sz="2000" dirty="0" smtClean="0">
                <a:latin typeface="Abadi" panose="020B0604020104020204"/>
              </a:rPr>
              <a:t>.</a:t>
            </a:r>
            <a:endParaRPr lang="en-US" sz="2000" dirty="0">
              <a:latin typeface="Abadi" panose="020B0604020104020204"/>
            </a:endParaRPr>
          </a:p>
          <a:p>
            <a:pPr algn="just">
              <a:lnSpc>
                <a:spcPct val="120000"/>
              </a:lnSpc>
            </a:pPr>
            <a:r>
              <a:rPr lang="en-US" sz="2400" b="1" dirty="0">
                <a:latin typeface="Abadi" panose="020B0604020104020204"/>
              </a:rPr>
              <a:t>Insightful Dashboards:</a:t>
            </a:r>
            <a:r>
              <a:rPr lang="en-US" sz="2400" dirty="0">
                <a:latin typeface="Abadi" panose="020B0604020104020204"/>
              </a:rPr>
              <a:t> </a:t>
            </a:r>
            <a:endParaRPr lang="en-US" sz="2400" dirty="0" smtClean="0">
              <a:latin typeface="Abadi" panose="020B0604020104020204"/>
            </a:endParaRPr>
          </a:p>
          <a:p>
            <a:pPr lvl="1" algn="just">
              <a:lnSpc>
                <a:spcPct val="120000"/>
              </a:lnSpc>
            </a:pPr>
            <a:r>
              <a:rPr lang="en-US" sz="2000" dirty="0" smtClean="0">
                <a:latin typeface="Abadi" panose="020B0604020104020204"/>
              </a:rPr>
              <a:t>Developed </a:t>
            </a:r>
            <a:r>
              <a:rPr lang="en-US" sz="2000" dirty="0">
                <a:latin typeface="Abadi" panose="020B0604020104020204"/>
              </a:rPr>
              <a:t>interactive dashboards that provide clear, visual insights into </a:t>
            </a:r>
            <a:r>
              <a:rPr lang="en-US" sz="2000" dirty="0" err="1">
                <a:latin typeface="Abadi" panose="020B0604020104020204"/>
              </a:rPr>
              <a:t>SpaceX's</a:t>
            </a:r>
            <a:r>
              <a:rPr lang="en-US" sz="2000" dirty="0">
                <a:latin typeface="Abadi" panose="020B0604020104020204"/>
              </a:rPr>
              <a:t> launch outcomes, launch site performance, and payload correlations, empowering our team with valuable data at their </a:t>
            </a:r>
            <a:r>
              <a:rPr lang="en-US" sz="2000" dirty="0" smtClean="0">
                <a:latin typeface="Abadi" panose="020B0604020104020204"/>
              </a:rPr>
              <a:t>fingertips</a:t>
            </a:r>
            <a:r>
              <a:rPr lang="en-US" sz="1600" dirty="0" smtClean="0">
                <a:latin typeface="Abadi" panose="020B0604020104020204"/>
              </a:rPr>
              <a:t>.</a:t>
            </a:r>
          </a:p>
          <a:p>
            <a:pPr>
              <a:lnSpc>
                <a:spcPct val="120000"/>
              </a:lnSpc>
            </a:pPr>
            <a:r>
              <a:rPr lang="en-US" sz="2400" b="1" dirty="0" smtClean="0">
                <a:latin typeface="Abadi" panose="020B0604020104020204"/>
              </a:rPr>
              <a:t>First Stage Reusability Prediction:</a:t>
            </a:r>
            <a:endParaRPr lang="en-US" sz="2400" dirty="0" smtClean="0">
              <a:latin typeface="Abadi" panose="020B0604020104020204"/>
            </a:endParaRPr>
          </a:p>
          <a:p>
            <a:pPr lvl="1">
              <a:lnSpc>
                <a:spcPct val="120000"/>
              </a:lnSpc>
            </a:pPr>
            <a:r>
              <a:rPr lang="en-US" sz="2000" dirty="0" smtClean="0">
                <a:latin typeface="Abadi" panose="020B0604020104020204"/>
              </a:rPr>
              <a:t>Developed </a:t>
            </a:r>
            <a:r>
              <a:rPr lang="en-US" sz="2000" dirty="0">
                <a:latin typeface="Abadi" panose="020B0604020104020204"/>
              </a:rPr>
              <a:t>and evaluated machine learning models to predict the reusability of the first stage, identifying the KNN model as the best performer with high accuracy and ROC AUC scores.</a:t>
            </a:r>
          </a:p>
          <a:p>
            <a:pPr>
              <a:lnSpc>
                <a:spcPct val="120000"/>
              </a:lnSpc>
            </a:pPr>
            <a:r>
              <a:rPr lang="en-US" sz="2400" b="1" dirty="0" smtClean="0">
                <a:latin typeface="Abadi" panose="020B0604020104020204"/>
              </a:rPr>
              <a:t>Data-Driven </a:t>
            </a:r>
            <a:r>
              <a:rPr lang="en-US" sz="2400" b="1" dirty="0">
                <a:latin typeface="Abadi" panose="020B0604020104020204"/>
              </a:rPr>
              <a:t>Decision Making:</a:t>
            </a:r>
            <a:endParaRPr lang="en-US" sz="2400" dirty="0">
              <a:latin typeface="Abadi" panose="020B0604020104020204"/>
            </a:endParaRPr>
          </a:p>
          <a:p>
            <a:pPr lvl="1">
              <a:lnSpc>
                <a:spcPct val="120000"/>
              </a:lnSpc>
            </a:pPr>
            <a:r>
              <a:rPr lang="en-US" sz="2000" dirty="0">
                <a:latin typeface="Abadi" panose="020B0604020104020204"/>
              </a:rPr>
              <a:t>Created interactive dashboards using Folium and </a:t>
            </a:r>
            <a:r>
              <a:rPr lang="en-US" sz="2000" dirty="0" err="1">
                <a:latin typeface="Abadi" panose="020B0604020104020204"/>
              </a:rPr>
              <a:t>Plotly</a:t>
            </a:r>
            <a:r>
              <a:rPr lang="en-US" sz="2000" dirty="0">
                <a:latin typeface="Abadi" panose="020B0604020104020204"/>
              </a:rPr>
              <a:t> Dash to visualize key insights such as launch outcomes, success rates by site, payload correlations, and yearly trends, providing valuable information for strategic planning.</a:t>
            </a:r>
          </a:p>
          <a:p>
            <a:pPr>
              <a:lnSpc>
                <a:spcPct val="120000"/>
              </a:lnSpc>
            </a:pPr>
            <a:r>
              <a:rPr lang="en-US" sz="2400" b="1" dirty="0" smtClean="0">
                <a:latin typeface="Abadi" panose="020B0604020104020204"/>
              </a:rPr>
              <a:t>Optimization </a:t>
            </a:r>
            <a:r>
              <a:rPr lang="en-US" sz="2400" b="1" dirty="0">
                <a:latin typeface="Abadi" panose="020B0604020104020204"/>
              </a:rPr>
              <a:t>of Launch Operations:</a:t>
            </a:r>
            <a:endParaRPr lang="en-US" sz="2400" dirty="0">
              <a:latin typeface="Abadi" panose="020B0604020104020204"/>
            </a:endParaRPr>
          </a:p>
          <a:p>
            <a:pPr lvl="1">
              <a:lnSpc>
                <a:spcPct val="120000"/>
              </a:lnSpc>
            </a:pPr>
            <a:r>
              <a:rPr lang="en-US" sz="2000" dirty="0">
                <a:latin typeface="Abadi" panose="020B0604020104020204"/>
              </a:rPr>
              <a:t>Conducted exploratory data analysis to identify critical factors influencing launch success, such as launch site, payload mass, and orbit type, offering actionable insights for optimizing Space Y's launch </a:t>
            </a:r>
            <a:r>
              <a:rPr lang="en-US" sz="2000" dirty="0" smtClean="0">
                <a:latin typeface="Abadi" panose="020B0604020104020204"/>
              </a:rPr>
              <a:t>operations</a:t>
            </a:r>
          </a:p>
          <a:p>
            <a:pPr>
              <a:lnSpc>
                <a:spcPct val="120000"/>
              </a:lnSpc>
            </a:pPr>
            <a:r>
              <a:rPr lang="en-US" sz="2400" b="1" dirty="0">
                <a:latin typeface="Abadi" panose="020B0604020104020204"/>
              </a:rPr>
              <a:t>Future Research Directions</a:t>
            </a:r>
            <a:r>
              <a:rPr lang="en-US" sz="2400" b="1" dirty="0" smtClean="0">
                <a:latin typeface="Abadi" panose="020B0604020104020204"/>
              </a:rPr>
              <a:t>:</a:t>
            </a:r>
          </a:p>
          <a:p>
            <a:pPr lvl="1">
              <a:lnSpc>
                <a:spcPct val="120000"/>
              </a:lnSpc>
            </a:pPr>
            <a:r>
              <a:rPr lang="en-US" sz="2000" dirty="0" smtClean="0">
                <a:latin typeface="Abadi" panose="020B0604020104020204"/>
              </a:rPr>
              <a:t>This </a:t>
            </a:r>
            <a:r>
              <a:rPr lang="en-US" sz="2000" dirty="0">
                <a:latin typeface="Abadi" panose="020B0604020104020204"/>
              </a:rPr>
              <a:t>project offers a thorough understanding of </a:t>
            </a:r>
            <a:r>
              <a:rPr lang="en-US" sz="2000" dirty="0" err="1">
                <a:latin typeface="Abadi" panose="020B0604020104020204"/>
              </a:rPr>
              <a:t>SpaceX's</a:t>
            </a:r>
            <a:r>
              <a:rPr lang="en-US" sz="2000" dirty="0">
                <a:latin typeface="Abadi" panose="020B0604020104020204"/>
              </a:rPr>
              <a:t> launch operations, enabling Space Y to benchmark its strategies and operations against a leading industry </a:t>
            </a:r>
            <a:r>
              <a:rPr lang="en-US" sz="2000" dirty="0" smtClean="0">
                <a:latin typeface="Abadi" panose="020B0604020104020204"/>
              </a:rPr>
              <a:t>competition. However, future </a:t>
            </a:r>
            <a:r>
              <a:rPr lang="en-US" sz="2000" dirty="0">
                <a:latin typeface="Abadi" panose="020B0604020104020204"/>
              </a:rPr>
              <a:t>work will involve integrating cost data and developing models to accurately estimate launch costs based on </a:t>
            </a:r>
            <a:r>
              <a:rPr lang="en-US" sz="2000" dirty="0" err="1">
                <a:latin typeface="Abadi" panose="020B0604020104020204"/>
              </a:rPr>
              <a:t>SpaceX’s</a:t>
            </a:r>
            <a:r>
              <a:rPr lang="en-US" sz="2000" dirty="0">
                <a:latin typeface="Abadi" panose="020B0604020104020204"/>
              </a:rPr>
              <a:t> </a:t>
            </a:r>
            <a:r>
              <a:rPr lang="en-US" sz="2000" dirty="0" smtClean="0">
                <a:latin typeface="Abadi" panose="020B0604020104020204"/>
              </a:rPr>
              <a:t>benchmarks.</a:t>
            </a:r>
            <a:endParaRPr lang="en-US" sz="2000" dirty="0">
              <a:latin typeface="Abadi" panose="020B0604020104020204"/>
            </a:endParaRPr>
          </a:p>
          <a:p>
            <a:pPr algn="just">
              <a:lnSpc>
                <a:spcPct val="120000"/>
              </a:lnSpc>
            </a:pPr>
            <a:endParaRPr lang="en-US" sz="2400" dirty="0" smtClean="0">
              <a:latin typeface="Abadi" panose="020B060402010402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 A: Model Performance Metrics</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60" y="1476372"/>
            <a:ext cx="5184658" cy="4160528"/>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80808"/>
            <a:ext cx="6196396"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5600" b="1" dirty="0" smtClean="0">
                <a:solidFill>
                  <a:schemeClr val="accent3">
                    <a:lumMod val="25000"/>
                  </a:schemeClr>
                </a:solidFill>
                <a:latin typeface="Abadi"/>
              </a:rPr>
              <a:t>Data Collection Methodology:</a:t>
            </a:r>
          </a:p>
          <a:p>
            <a:pPr lvl="1">
              <a:lnSpc>
                <a:spcPct val="120000"/>
              </a:lnSpc>
              <a:spcBef>
                <a:spcPts val="1400"/>
              </a:spcBef>
            </a:pPr>
            <a:r>
              <a:rPr lang="en-US" sz="5600" dirty="0" smtClean="0">
                <a:solidFill>
                  <a:schemeClr val="accent3">
                    <a:lumMod val="25000"/>
                  </a:schemeClr>
                </a:solidFill>
                <a:latin typeface="Abadi"/>
              </a:rPr>
              <a:t>Collected data from </a:t>
            </a:r>
            <a:r>
              <a:rPr lang="en-US" sz="5600" dirty="0" err="1" smtClean="0">
                <a:solidFill>
                  <a:schemeClr val="accent3">
                    <a:lumMod val="25000"/>
                  </a:schemeClr>
                </a:solidFill>
                <a:latin typeface="Abadi"/>
              </a:rPr>
              <a:t>SpaceX</a:t>
            </a:r>
            <a:r>
              <a:rPr lang="en-US" sz="5600" dirty="0" smtClean="0">
                <a:solidFill>
                  <a:schemeClr val="accent3">
                    <a:lumMod val="25000"/>
                  </a:schemeClr>
                </a:solidFill>
                <a:latin typeface="Abadi"/>
              </a:rPr>
              <a:t> API and Wikipedia.</a:t>
            </a:r>
          </a:p>
          <a:p>
            <a:pPr lvl="1">
              <a:lnSpc>
                <a:spcPct val="120000"/>
              </a:lnSpc>
              <a:spcBef>
                <a:spcPts val="1400"/>
              </a:spcBef>
            </a:pPr>
            <a:r>
              <a:rPr lang="en-US" sz="5600" dirty="0" smtClean="0">
                <a:solidFill>
                  <a:schemeClr val="accent3">
                    <a:lumMod val="25000"/>
                  </a:schemeClr>
                </a:solidFill>
                <a:latin typeface="Abadi"/>
              </a:rPr>
              <a:t>Used </a:t>
            </a:r>
            <a:r>
              <a:rPr lang="en-US" sz="5600" dirty="0" err="1" smtClean="0">
                <a:solidFill>
                  <a:schemeClr val="accent3">
                    <a:lumMod val="25000"/>
                  </a:schemeClr>
                </a:solidFill>
                <a:latin typeface="Abadi"/>
              </a:rPr>
              <a:t>BeautifulSoup</a:t>
            </a:r>
            <a:r>
              <a:rPr lang="en-US" sz="5600" dirty="0" smtClean="0">
                <a:solidFill>
                  <a:schemeClr val="accent3">
                    <a:lumMod val="25000"/>
                  </a:schemeClr>
                </a:solidFill>
                <a:latin typeface="Abadi"/>
              </a:rPr>
              <a:t> for web scraping launch data.</a:t>
            </a:r>
          </a:p>
          <a:p>
            <a:pPr lvl="1">
              <a:lnSpc>
                <a:spcPct val="120000"/>
              </a:lnSpc>
              <a:spcBef>
                <a:spcPts val="1400"/>
              </a:spcBef>
            </a:pPr>
            <a:r>
              <a:rPr lang="en-US" sz="5600" dirty="0" smtClean="0">
                <a:solidFill>
                  <a:schemeClr val="accent3">
                    <a:lumMod val="25000"/>
                  </a:schemeClr>
                </a:solidFill>
                <a:latin typeface="Abadi"/>
              </a:rPr>
              <a:t>Saved collected data into CSV files.</a:t>
            </a:r>
          </a:p>
          <a:p>
            <a:pPr>
              <a:lnSpc>
                <a:spcPct val="120000"/>
              </a:lnSpc>
              <a:spcBef>
                <a:spcPts val="1400"/>
              </a:spcBef>
            </a:pPr>
            <a:r>
              <a:rPr lang="en-US" sz="5600" b="1" dirty="0" smtClean="0">
                <a:solidFill>
                  <a:schemeClr val="accent3">
                    <a:lumMod val="25000"/>
                  </a:schemeClr>
                </a:solidFill>
                <a:latin typeface="Abadi"/>
              </a:rPr>
              <a:t>Data Wrangling:</a:t>
            </a:r>
          </a:p>
          <a:p>
            <a:pPr lvl="1">
              <a:lnSpc>
                <a:spcPct val="120000"/>
              </a:lnSpc>
              <a:spcBef>
                <a:spcPts val="1400"/>
              </a:spcBef>
            </a:pPr>
            <a:r>
              <a:rPr lang="en-US" sz="5600" dirty="0" smtClean="0">
                <a:solidFill>
                  <a:schemeClr val="accent3">
                    <a:lumMod val="25000"/>
                  </a:schemeClr>
                </a:solidFill>
                <a:latin typeface="Abadi"/>
              </a:rPr>
              <a:t>Cleaned data by handling missing values.</a:t>
            </a:r>
          </a:p>
          <a:p>
            <a:pPr lvl="1">
              <a:lnSpc>
                <a:spcPct val="120000"/>
              </a:lnSpc>
              <a:spcBef>
                <a:spcPts val="1400"/>
              </a:spcBef>
            </a:pPr>
            <a:r>
              <a:rPr lang="en-US" sz="5600" dirty="0" smtClean="0">
                <a:solidFill>
                  <a:schemeClr val="accent3">
                    <a:lumMod val="25000"/>
                  </a:schemeClr>
                </a:solidFill>
                <a:latin typeface="Abadi"/>
              </a:rPr>
              <a:t>Created training labels for booster landing outcomes.</a:t>
            </a:r>
          </a:p>
          <a:p>
            <a:pPr lvl="1">
              <a:lnSpc>
                <a:spcPct val="120000"/>
              </a:lnSpc>
              <a:spcBef>
                <a:spcPts val="1400"/>
              </a:spcBef>
            </a:pPr>
            <a:r>
              <a:rPr lang="en-US" sz="5600" dirty="0" smtClean="0">
                <a:solidFill>
                  <a:schemeClr val="accent3">
                    <a:lumMod val="25000"/>
                  </a:schemeClr>
                </a:solidFill>
                <a:latin typeface="Abadi"/>
              </a:rPr>
              <a:t>Identified and processed numerical and categorical features.</a:t>
            </a:r>
          </a:p>
          <a:p>
            <a:pPr>
              <a:lnSpc>
                <a:spcPct val="120000"/>
              </a:lnSpc>
              <a:spcBef>
                <a:spcPts val="1400"/>
              </a:spcBef>
            </a:pPr>
            <a:r>
              <a:rPr lang="en-US" sz="6000" b="1" dirty="0" smtClean="0">
                <a:solidFill>
                  <a:schemeClr val="accent3">
                    <a:lumMod val="25000"/>
                  </a:schemeClr>
                </a:solidFill>
                <a:latin typeface="Abadi"/>
              </a:rPr>
              <a:t>Exploratory Data Analysis (EDA):</a:t>
            </a:r>
          </a:p>
          <a:p>
            <a:pPr lvl="1">
              <a:lnSpc>
                <a:spcPct val="120000"/>
              </a:lnSpc>
              <a:spcBef>
                <a:spcPts val="1400"/>
              </a:spcBef>
            </a:pPr>
            <a:r>
              <a:rPr lang="en-US" sz="5600" dirty="0" smtClean="0">
                <a:solidFill>
                  <a:schemeClr val="accent3">
                    <a:lumMod val="25000"/>
                  </a:schemeClr>
                </a:solidFill>
                <a:latin typeface="Abadi"/>
              </a:rPr>
              <a:t>Visualized data relationships using scatter plots and histograms.</a:t>
            </a:r>
          </a:p>
          <a:p>
            <a:pPr lvl="1">
              <a:lnSpc>
                <a:spcPct val="120000"/>
              </a:lnSpc>
              <a:spcBef>
                <a:spcPts val="1400"/>
              </a:spcBef>
            </a:pPr>
            <a:r>
              <a:rPr lang="en-US" sz="5600" dirty="0" smtClean="0">
                <a:solidFill>
                  <a:schemeClr val="accent3">
                    <a:lumMod val="25000"/>
                  </a:schemeClr>
                </a:solidFill>
                <a:latin typeface="Abadi"/>
              </a:rPr>
              <a:t>Executed SQL queries for detailed analysis.</a:t>
            </a:r>
          </a:p>
          <a:p>
            <a:pPr lvl="1">
              <a:lnSpc>
                <a:spcPct val="120000"/>
              </a:lnSpc>
              <a:spcBef>
                <a:spcPts val="1400"/>
              </a:spcBef>
            </a:pPr>
            <a:r>
              <a:rPr lang="en-US" sz="5600" dirty="0" smtClean="0">
                <a:solidFill>
                  <a:schemeClr val="accent3">
                    <a:lumMod val="25000"/>
                  </a:schemeClr>
                </a:solidFill>
                <a:latin typeface="Abadi"/>
              </a:rPr>
              <a:t>Key insights on launch sites, payload mass, and mission outcomes.</a:t>
            </a: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a16="http://schemas.microsoft.com/office/drawing/2014/main" id="{0BFEC426-B615-E549-83E5-140FD588BC64}"/>
              </a:ext>
            </a:extLst>
          </p:cNvPr>
          <p:cNvSpPr txBox="1">
            <a:spLocks/>
          </p:cNvSpPr>
          <p:nvPr/>
        </p:nvSpPr>
        <p:spPr>
          <a:xfrm>
            <a:off x="6066710" y="1580807"/>
            <a:ext cx="5462271"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8800" dirty="0">
              <a:solidFill>
                <a:srgbClr val="0B49CB"/>
              </a:solidFill>
              <a:latin typeface="Abadi"/>
            </a:endParaRPr>
          </a:p>
          <a:p>
            <a:pPr lvl="1">
              <a:lnSpc>
                <a:spcPct val="120000"/>
              </a:lnSpc>
              <a:spcBef>
                <a:spcPts val="1400"/>
              </a:spcBef>
            </a:pPr>
            <a:r>
              <a:rPr lang="en-US" sz="5600" b="1" dirty="0">
                <a:solidFill>
                  <a:schemeClr val="accent3">
                    <a:lumMod val="25000"/>
                  </a:schemeClr>
                </a:solidFill>
                <a:latin typeface="Abadi"/>
              </a:rPr>
              <a:t>Interactive Visual Analytics:</a:t>
            </a:r>
          </a:p>
          <a:p>
            <a:pPr lvl="2">
              <a:lnSpc>
                <a:spcPct val="120000"/>
              </a:lnSpc>
              <a:spcBef>
                <a:spcPts val="1400"/>
              </a:spcBef>
            </a:pPr>
            <a:r>
              <a:rPr lang="en-US" sz="5200" dirty="0">
                <a:solidFill>
                  <a:schemeClr val="accent3">
                    <a:lumMod val="25000"/>
                  </a:schemeClr>
                </a:solidFill>
                <a:latin typeface="Abadi"/>
              </a:rPr>
              <a:t>Developed Folium maps to visualize launch sites and outcomes.</a:t>
            </a:r>
          </a:p>
          <a:p>
            <a:pPr lvl="2">
              <a:lnSpc>
                <a:spcPct val="120000"/>
              </a:lnSpc>
              <a:spcBef>
                <a:spcPts val="1400"/>
              </a:spcBef>
            </a:pPr>
            <a:r>
              <a:rPr lang="en-US" sz="5200" dirty="0">
                <a:solidFill>
                  <a:schemeClr val="accent3">
                    <a:lumMod val="25000"/>
                  </a:schemeClr>
                </a:solidFill>
                <a:latin typeface="Abadi"/>
              </a:rPr>
              <a:t>Built a </a:t>
            </a:r>
            <a:r>
              <a:rPr lang="en-US" sz="5200" dirty="0" err="1">
                <a:solidFill>
                  <a:schemeClr val="accent3">
                    <a:lumMod val="25000"/>
                  </a:schemeClr>
                </a:solidFill>
                <a:latin typeface="Abadi"/>
              </a:rPr>
              <a:t>Plotly</a:t>
            </a:r>
            <a:r>
              <a:rPr lang="en-US" sz="5200" dirty="0">
                <a:solidFill>
                  <a:schemeClr val="accent3">
                    <a:lumMod val="25000"/>
                  </a:schemeClr>
                </a:solidFill>
                <a:latin typeface="Abadi"/>
              </a:rPr>
              <a:t> Dash interactive dashboard for deeper insights.</a:t>
            </a:r>
          </a:p>
          <a:p>
            <a:pPr lvl="2">
              <a:lnSpc>
                <a:spcPct val="120000"/>
              </a:lnSpc>
              <a:spcBef>
                <a:spcPts val="1400"/>
              </a:spcBef>
            </a:pPr>
            <a:r>
              <a:rPr lang="en-US" sz="5200" dirty="0">
                <a:solidFill>
                  <a:schemeClr val="accent3">
                    <a:lumMod val="25000"/>
                  </a:schemeClr>
                </a:solidFill>
                <a:latin typeface="Abadi"/>
              </a:rPr>
              <a:t>Visualized success rates by launch site and payload mass.</a:t>
            </a:r>
          </a:p>
          <a:p>
            <a:pPr lvl="1">
              <a:lnSpc>
                <a:spcPct val="120000"/>
              </a:lnSpc>
              <a:spcBef>
                <a:spcPts val="1400"/>
              </a:spcBef>
            </a:pPr>
            <a:r>
              <a:rPr lang="en-US" sz="5600" b="1" dirty="0">
                <a:solidFill>
                  <a:schemeClr val="accent3">
                    <a:lumMod val="25000"/>
                  </a:schemeClr>
                </a:solidFill>
                <a:latin typeface="Abadi"/>
              </a:rPr>
              <a:t>Predictive Analysis:</a:t>
            </a:r>
          </a:p>
          <a:p>
            <a:pPr lvl="2">
              <a:lnSpc>
                <a:spcPct val="120000"/>
              </a:lnSpc>
              <a:spcBef>
                <a:spcPts val="1400"/>
              </a:spcBef>
            </a:pPr>
            <a:r>
              <a:rPr lang="en-US" sz="5200" dirty="0">
                <a:solidFill>
                  <a:schemeClr val="accent3">
                    <a:lumMod val="25000"/>
                  </a:schemeClr>
                </a:solidFill>
                <a:latin typeface="Abadi"/>
              </a:rPr>
              <a:t>Built and evaluated classification models: Logistic Regression, SVM, Decision Tree, KNN.</a:t>
            </a:r>
          </a:p>
          <a:p>
            <a:pPr lvl="2">
              <a:lnSpc>
                <a:spcPct val="120000"/>
              </a:lnSpc>
              <a:spcBef>
                <a:spcPts val="1400"/>
              </a:spcBef>
            </a:pPr>
            <a:r>
              <a:rPr lang="en-US" sz="5200" dirty="0">
                <a:solidFill>
                  <a:schemeClr val="accent3">
                    <a:lumMod val="25000"/>
                  </a:schemeClr>
                </a:solidFill>
                <a:latin typeface="Abadi"/>
              </a:rPr>
              <a:t>Optimized models using </a:t>
            </a:r>
            <a:r>
              <a:rPr lang="en-US" sz="5200" dirty="0" err="1">
                <a:solidFill>
                  <a:schemeClr val="accent3">
                    <a:lumMod val="25000"/>
                  </a:schemeClr>
                </a:solidFill>
                <a:latin typeface="Abadi"/>
              </a:rPr>
              <a:t>GridSearchCV</a:t>
            </a:r>
            <a:r>
              <a:rPr lang="en-US" sz="5200" dirty="0">
                <a:solidFill>
                  <a:schemeClr val="accent3">
                    <a:lumMod val="25000"/>
                  </a:schemeClr>
                </a:solidFill>
                <a:latin typeface="Abadi"/>
              </a:rPr>
              <a:t> for best accuracy.</a:t>
            </a:r>
          </a:p>
          <a:p>
            <a:pPr lvl="2">
              <a:lnSpc>
                <a:spcPct val="120000"/>
              </a:lnSpc>
              <a:spcBef>
                <a:spcPts val="1400"/>
              </a:spcBef>
            </a:pPr>
            <a:r>
              <a:rPr lang="en-US" sz="5200" dirty="0">
                <a:solidFill>
                  <a:schemeClr val="accent3">
                    <a:lumMod val="25000"/>
                  </a:schemeClr>
                </a:solidFill>
                <a:latin typeface="Abadi"/>
              </a:rPr>
              <a:t>KNN model achieved </a:t>
            </a:r>
            <a:r>
              <a:rPr lang="en-US" sz="5200" dirty="0" smtClean="0">
                <a:solidFill>
                  <a:schemeClr val="accent3">
                    <a:lumMod val="25000"/>
                  </a:schemeClr>
                </a:solidFill>
                <a:latin typeface="Abadi"/>
              </a:rPr>
              <a:t>~84</a:t>
            </a:r>
            <a:r>
              <a:rPr lang="en-US" sz="5200" dirty="0">
                <a:solidFill>
                  <a:schemeClr val="accent3">
                    <a:lumMod val="25000"/>
                  </a:schemeClr>
                </a:solidFill>
                <a:latin typeface="Abadi"/>
              </a:rPr>
              <a:t>% accuracy, best predictor for launch outcomes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11" name="Content Placeholder 4">
            <a:extLst>
              <a:ext uri="{FF2B5EF4-FFF2-40B4-BE49-F238E27FC236}">
                <a16:creationId xmlns:a16="http://schemas.microsoft.com/office/drawing/2014/main" id="{1B07C49E-AFFC-EC46-8930-E4D428F5F943}"/>
              </a:ext>
            </a:extLst>
          </p:cNvPr>
          <p:cNvSpPr txBox="1">
            <a:spLocks/>
          </p:cNvSpPr>
          <p:nvPr/>
        </p:nvSpPr>
        <p:spPr>
          <a:xfrm>
            <a:off x="922411" y="1978025"/>
            <a:ext cx="339663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b="1" dirty="0" err="1">
                <a:solidFill>
                  <a:schemeClr val="accent3">
                    <a:lumMod val="25000"/>
                  </a:schemeClr>
                </a:solidFill>
                <a:latin typeface="Abadi" panose="020B0604020104020204" pitchFamily="34" charset="0"/>
              </a:rPr>
              <a:t>SpaceX</a:t>
            </a:r>
            <a:r>
              <a:rPr lang="en-US" sz="1400" b="1" dirty="0">
                <a:solidFill>
                  <a:schemeClr val="accent3">
                    <a:lumMod val="25000"/>
                  </a:schemeClr>
                </a:solidFill>
                <a:latin typeface="Abadi" panose="020B0604020104020204" pitchFamily="34" charset="0"/>
              </a:rPr>
              <a:t> API</a:t>
            </a:r>
            <a:r>
              <a:rPr lang="en-US" sz="1400" b="1" dirty="0" smtClean="0">
                <a:solidFill>
                  <a:schemeClr val="accent3">
                    <a:lumMod val="25000"/>
                  </a:schemeClr>
                </a:solidFill>
                <a:latin typeface="Abadi" panose="020B0604020104020204" pitchFamily="34" charset="0"/>
              </a:rPr>
              <a:t>:</a:t>
            </a:r>
          </a:p>
          <a:p>
            <a:pPr lvl="1">
              <a:lnSpc>
                <a:spcPct val="100000"/>
              </a:lnSpc>
              <a:spcBef>
                <a:spcPts val="1400"/>
              </a:spcBef>
            </a:pPr>
            <a:r>
              <a:rPr lang="en-US" sz="1400" dirty="0" smtClean="0">
                <a:solidFill>
                  <a:schemeClr val="accent3">
                    <a:lumMod val="25000"/>
                  </a:schemeClr>
                </a:solidFill>
                <a:latin typeface="Abadi" panose="020B0604020104020204" pitchFamily="34" charset="0"/>
              </a:rPr>
              <a:t>Collected </a:t>
            </a:r>
            <a:r>
              <a:rPr lang="en-US" sz="1400" dirty="0">
                <a:solidFill>
                  <a:schemeClr val="accent3">
                    <a:lumMod val="25000"/>
                  </a:schemeClr>
                </a:solidFill>
                <a:latin typeface="Abadi" panose="020B0604020104020204" pitchFamily="34" charset="0"/>
              </a:rPr>
              <a:t>data using the </a:t>
            </a:r>
            <a:r>
              <a:rPr lang="en-US" sz="1400" dirty="0" err="1">
                <a:solidFill>
                  <a:schemeClr val="accent3">
                    <a:lumMod val="25000"/>
                  </a:schemeClr>
                </a:solidFill>
                <a:latin typeface="Abadi" panose="020B0604020104020204" pitchFamily="34" charset="0"/>
              </a:rPr>
              <a:t>SpaceX</a:t>
            </a:r>
            <a:r>
              <a:rPr lang="en-US" sz="1400" dirty="0">
                <a:solidFill>
                  <a:schemeClr val="accent3">
                    <a:lumMod val="25000"/>
                  </a:schemeClr>
                </a:solidFill>
                <a:latin typeface="Abadi" panose="020B0604020104020204" pitchFamily="34" charset="0"/>
              </a:rPr>
              <a:t> REST API</a:t>
            </a:r>
            <a:r>
              <a:rPr lang="en-US" sz="14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400" dirty="0" smtClean="0">
                <a:solidFill>
                  <a:schemeClr val="accent3">
                    <a:lumMod val="25000"/>
                  </a:schemeClr>
                </a:solidFill>
                <a:latin typeface="Abadi" panose="020B0604020104020204" pitchFamily="34" charset="0"/>
              </a:rPr>
              <a:t>Extracted </a:t>
            </a:r>
            <a:r>
              <a:rPr lang="en-US" sz="1400" dirty="0">
                <a:solidFill>
                  <a:schemeClr val="accent3">
                    <a:lumMod val="25000"/>
                  </a:schemeClr>
                </a:solidFill>
                <a:latin typeface="Abadi" panose="020B0604020104020204" pitchFamily="34" charset="0"/>
              </a:rPr>
              <a:t>booster version, launch site, payload data, and core data</a:t>
            </a:r>
            <a:r>
              <a:rPr lang="en-US" sz="14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400" dirty="0" smtClean="0">
                <a:solidFill>
                  <a:schemeClr val="accent3">
                    <a:lumMod val="25000"/>
                  </a:schemeClr>
                </a:solidFill>
                <a:latin typeface="Abadi" panose="020B0604020104020204" pitchFamily="34" charset="0"/>
              </a:rPr>
              <a:t>Converted </a:t>
            </a:r>
            <a:r>
              <a:rPr lang="en-US" sz="1400" dirty="0">
                <a:solidFill>
                  <a:schemeClr val="accent3">
                    <a:lumMod val="25000"/>
                  </a:schemeClr>
                </a:solidFill>
                <a:latin typeface="Abadi" panose="020B0604020104020204" pitchFamily="34" charset="0"/>
              </a:rPr>
              <a:t>data to a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and saved as a CSV file</a:t>
            </a:r>
            <a:r>
              <a:rPr lang="en-US" sz="1400" dirty="0" smtClean="0">
                <a:solidFill>
                  <a:schemeClr val="accent3">
                    <a:lumMod val="25000"/>
                  </a:schemeClr>
                </a:solidFill>
                <a:latin typeface="Abadi" panose="020B0604020104020204" pitchFamily="34" charset="0"/>
              </a:rPr>
              <a:t>.</a:t>
            </a:r>
            <a:endParaRPr lang="en-US" sz="1400" dirty="0" smtClean="0"/>
          </a:p>
          <a:p>
            <a:pPr>
              <a:lnSpc>
                <a:spcPct val="100000"/>
              </a:lnSpc>
              <a:spcBef>
                <a:spcPts val="1400"/>
              </a:spcBef>
            </a:pPr>
            <a:r>
              <a:rPr lang="en-US" sz="1400" b="1" dirty="0">
                <a:solidFill>
                  <a:schemeClr val="accent3">
                    <a:lumMod val="25000"/>
                  </a:schemeClr>
                </a:solidFill>
                <a:latin typeface="Abadi" panose="020B0604020104020204" pitchFamily="34" charset="0"/>
              </a:rPr>
              <a:t>Web Scraping</a:t>
            </a:r>
            <a:r>
              <a:rPr lang="en-US" sz="1400" b="1" dirty="0" smtClean="0">
                <a:solidFill>
                  <a:schemeClr val="accent3">
                    <a:lumMod val="25000"/>
                  </a:schemeClr>
                </a:solidFill>
                <a:latin typeface="Abadi" panose="020B0604020104020204" pitchFamily="34" charset="0"/>
              </a:rPr>
              <a:t>:</a:t>
            </a:r>
          </a:p>
          <a:p>
            <a:pPr lvl="1">
              <a:lnSpc>
                <a:spcPct val="100000"/>
              </a:lnSpc>
              <a:spcBef>
                <a:spcPts val="1400"/>
              </a:spcBef>
            </a:pPr>
            <a:r>
              <a:rPr lang="en-US" sz="1400" dirty="0" smtClean="0">
                <a:solidFill>
                  <a:schemeClr val="accent3">
                    <a:lumMod val="25000"/>
                  </a:schemeClr>
                </a:solidFill>
                <a:latin typeface="Abadi" panose="020B0604020104020204" pitchFamily="34" charset="0"/>
              </a:rPr>
              <a:t>Acquired </a:t>
            </a:r>
            <a:r>
              <a:rPr lang="en-US" sz="1400" dirty="0">
                <a:solidFill>
                  <a:schemeClr val="accent3">
                    <a:lumMod val="25000"/>
                  </a:schemeClr>
                </a:solidFill>
                <a:latin typeface="Abadi" panose="020B0604020104020204" pitchFamily="34" charset="0"/>
              </a:rPr>
              <a:t>historical launch data from </a:t>
            </a:r>
            <a:r>
              <a:rPr lang="en-US" sz="1400" dirty="0" smtClean="0">
                <a:solidFill>
                  <a:schemeClr val="accent3">
                    <a:lumMod val="25000"/>
                  </a:schemeClr>
                </a:solidFill>
                <a:latin typeface="Abadi" panose="020B0604020104020204" pitchFamily="34" charset="0"/>
              </a:rPr>
              <a:t>Wikipedia.</a:t>
            </a:r>
          </a:p>
          <a:p>
            <a:pPr lvl="1">
              <a:lnSpc>
                <a:spcPct val="100000"/>
              </a:lnSpc>
              <a:spcBef>
                <a:spcPts val="1400"/>
              </a:spcBef>
            </a:pPr>
            <a:r>
              <a:rPr lang="en-US" sz="1400" dirty="0" smtClean="0">
                <a:solidFill>
                  <a:schemeClr val="accent3">
                    <a:lumMod val="25000"/>
                  </a:schemeClr>
                </a:solidFill>
                <a:latin typeface="Abadi" panose="020B0604020104020204" pitchFamily="34" charset="0"/>
              </a:rPr>
              <a:t>Used </a:t>
            </a:r>
            <a:r>
              <a:rPr lang="en-US" sz="1400" dirty="0" err="1">
                <a:solidFill>
                  <a:schemeClr val="accent3">
                    <a:lumMod val="25000"/>
                  </a:schemeClr>
                </a:solidFill>
                <a:latin typeface="Abadi" panose="020B0604020104020204" pitchFamily="34" charset="0"/>
              </a:rPr>
              <a:t>BeautifulSoup</a:t>
            </a:r>
            <a:r>
              <a:rPr lang="en-US" sz="1400" dirty="0">
                <a:solidFill>
                  <a:schemeClr val="accent3">
                    <a:lumMod val="25000"/>
                  </a:schemeClr>
                </a:solidFill>
                <a:latin typeface="Abadi" panose="020B0604020104020204" pitchFamily="34" charset="0"/>
              </a:rPr>
              <a:t> to parse HTML tables</a:t>
            </a:r>
            <a:r>
              <a:rPr lang="en-US" sz="14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400" dirty="0" smtClean="0">
                <a:solidFill>
                  <a:schemeClr val="accent3">
                    <a:lumMod val="25000"/>
                  </a:schemeClr>
                </a:solidFill>
                <a:latin typeface="Abadi" panose="020B0604020104020204" pitchFamily="34" charset="0"/>
              </a:rPr>
              <a:t>Saved </a:t>
            </a:r>
            <a:r>
              <a:rPr lang="en-US" sz="1400" dirty="0">
                <a:solidFill>
                  <a:schemeClr val="accent3">
                    <a:lumMod val="25000"/>
                  </a:schemeClr>
                </a:solidFill>
                <a:latin typeface="Abadi" panose="020B0604020104020204" pitchFamily="34" charset="0"/>
              </a:rPr>
              <a:t>data into a CSV file.</a:t>
            </a:r>
            <a:endParaRPr lang="en-US" sz="1400" dirty="0" smtClean="0">
              <a:solidFill>
                <a:schemeClr val="accent3">
                  <a:lumMod val="25000"/>
                </a:schemeClr>
              </a:solidFill>
              <a:latin typeface="Abadi" panose="020B0604020104020204" pitchFamily="34" charset="0"/>
            </a:endParaRPr>
          </a:p>
        </p:txBody>
      </p:sp>
      <p:graphicFrame>
        <p:nvGraphicFramePr>
          <p:cNvPr id="15" name="Content Placeholder 14"/>
          <p:cNvGraphicFramePr>
            <a:graphicFrameLocks noGrp="1"/>
          </p:cNvGraphicFramePr>
          <p:nvPr>
            <p:ph idx="4294967295"/>
            <p:extLst>
              <p:ext uri="{D42A27DB-BD31-4B8C-83A1-F6EECF244321}">
                <p14:modId xmlns:p14="http://schemas.microsoft.com/office/powerpoint/2010/main" val="3562635690"/>
              </p:ext>
            </p:extLst>
          </p:nvPr>
        </p:nvGraphicFramePr>
        <p:xfrm>
          <a:off x="4446588" y="1920875"/>
          <a:ext cx="68389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84320" y="1792288"/>
            <a:ext cx="7286942"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3088322"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Key </a:t>
            </a:r>
            <a:r>
              <a:rPr lang="en-US" sz="2200" dirty="0" smtClean="0">
                <a:solidFill>
                  <a:schemeClr val="accent3">
                    <a:lumMod val="25000"/>
                  </a:schemeClr>
                </a:solidFill>
                <a:latin typeface="Abadi" panose="020B0604020104020204" pitchFamily="34" charset="0"/>
              </a:rPr>
              <a:t>Steps: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Collected </a:t>
            </a:r>
            <a:r>
              <a:rPr lang="en-US" sz="1800" dirty="0">
                <a:solidFill>
                  <a:schemeClr val="accent3">
                    <a:lumMod val="25000"/>
                  </a:schemeClr>
                </a:solidFill>
                <a:latin typeface="Abadi" panose="020B0604020104020204" pitchFamily="34" charset="0"/>
              </a:rPr>
              <a:t>data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API</a:t>
            </a:r>
            <a:r>
              <a:rPr lang="en-US" sz="1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Extracted </a:t>
            </a:r>
            <a:r>
              <a:rPr lang="en-US" sz="1800" dirty="0">
                <a:solidFill>
                  <a:schemeClr val="accent3">
                    <a:lumMod val="25000"/>
                  </a:schemeClr>
                </a:solidFill>
                <a:latin typeface="Abadi" panose="020B0604020104020204" pitchFamily="34" charset="0"/>
              </a:rPr>
              <a:t>booster version, launch site, payload data, and core data</a:t>
            </a:r>
            <a:r>
              <a:rPr lang="en-US" sz="1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Converted </a:t>
            </a:r>
            <a:r>
              <a:rPr lang="en-US" sz="1800" dirty="0">
                <a:solidFill>
                  <a:schemeClr val="accent3">
                    <a:lumMod val="25000"/>
                  </a:schemeClr>
                </a:solidFill>
                <a:latin typeface="Abadi" panose="020B0604020104020204" pitchFamily="34" charset="0"/>
              </a:rPr>
              <a:t>data to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and saved as CSV.</a:t>
            </a:r>
            <a:endParaRPr lang="en-US" sz="1800" dirty="0">
              <a:solidFill>
                <a:schemeClr val="accent3">
                  <a:lumMod val="25000"/>
                </a:schemeClr>
              </a:solidFill>
              <a:latin typeface="Abadi"/>
            </a:endParaRPr>
          </a:p>
          <a:p>
            <a:r>
              <a:rPr lang="en-US" dirty="0" smtClean="0">
                <a:hlinkClick r:id="rId3"/>
              </a:rPr>
              <a:t>GitHub Link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9" name="Group 8"/>
          <p:cNvGrpSpPr/>
          <p:nvPr/>
        </p:nvGrpSpPr>
        <p:grpSpPr>
          <a:xfrm>
            <a:off x="4160521" y="2710258"/>
            <a:ext cx="7210742" cy="2768521"/>
            <a:chOff x="5978365" y="2710259"/>
            <a:chExt cx="5501923" cy="1604300"/>
          </a:xfrm>
        </p:grpSpPr>
        <p:sp>
          <p:nvSpPr>
            <p:cNvPr id="10" name="Freeform 9"/>
            <p:cNvSpPr/>
            <p:nvPr/>
          </p:nvSpPr>
          <p:spPr>
            <a:xfrm>
              <a:off x="5978365" y="3148997"/>
              <a:ext cx="917183" cy="756484"/>
            </a:xfrm>
            <a:custGeom>
              <a:avLst/>
              <a:gdLst>
                <a:gd name="connsiteX0" fmla="*/ 0 w 917183"/>
                <a:gd name="connsiteY0" fmla="*/ 75648 h 756484"/>
                <a:gd name="connsiteX1" fmla="*/ 75648 w 917183"/>
                <a:gd name="connsiteY1" fmla="*/ 0 h 756484"/>
                <a:gd name="connsiteX2" fmla="*/ 841535 w 917183"/>
                <a:gd name="connsiteY2" fmla="*/ 0 h 756484"/>
                <a:gd name="connsiteX3" fmla="*/ 917183 w 917183"/>
                <a:gd name="connsiteY3" fmla="*/ 75648 h 756484"/>
                <a:gd name="connsiteX4" fmla="*/ 917183 w 917183"/>
                <a:gd name="connsiteY4" fmla="*/ 680836 h 756484"/>
                <a:gd name="connsiteX5" fmla="*/ 841535 w 917183"/>
                <a:gd name="connsiteY5" fmla="*/ 756484 h 756484"/>
                <a:gd name="connsiteX6" fmla="*/ 75648 w 917183"/>
                <a:gd name="connsiteY6" fmla="*/ 756484 h 756484"/>
                <a:gd name="connsiteX7" fmla="*/ 0 w 917183"/>
                <a:gd name="connsiteY7" fmla="*/ 680836 h 756484"/>
                <a:gd name="connsiteX8" fmla="*/ 0 w 917183"/>
                <a:gd name="connsiteY8" fmla="*/ 75648 h 7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183" h="756484">
                  <a:moveTo>
                    <a:pt x="0" y="75648"/>
                  </a:moveTo>
                  <a:cubicBezTo>
                    <a:pt x="0" y="33869"/>
                    <a:pt x="33869" y="0"/>
                    <a:pt x="75648" y="0"/>
                  </a:cubicBezTo>
                  <a:lnTo>
                    <a:pt x="841535" y="0"/>
                  </a:lnTo>
                  <a:cubicBezTo>
                    <a:pt x="883314" y="0"/>
                    <a:pt x="917183" y="33869"/>
                    <a:pt x="917183" y="75648"/>
                  </a:cubicBezTo>
                  <a:lnTo>
                    <a:pt x="917183" y="680836"/>
                  </a:lnTo>
                  <a:cubicBezTo>
                    <a:pt x="917183" y="722615"/>
                    <a:pt x="883314" y="756484"/>
                    <a:pt x="841535" y="756484"/>
                  </a:cubicBezTo>
                  <a:lnTo>
                    <a:pt x="75648" y="756484"/>
                  </a:lnTo>
                  <a:cubicBezTo>
                    <a:pt x="33869" y="756484"/>
                    <a:pt x="0" y="722615"/>
                    <a:pt x="0" y="680836"/>
                  </a:cubicBezTo>
                  <a:lnTo>
                    <a:pt x="0" y="75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6934" tIns="26934" rIns="26934" bIns="189038" numCol="1" spcCol="1270" anchor="t" anchorCtr="0">
              <a:noAutofit/>
            </a:bodyPr>
            <a:lstStyle/>
            <a:p>
              <a:pPr marL="57150" lvl="1" indent="-57150" algn="l" defTabSz="222250">
                <a:spcBef>
                  <a:spcPct val="0"/>
                </a:spcBef>
                <a:spcAft>
                  <a:spcPct val="15000"/>
                </a:spcAft>
                <a:buChar char="••"/>
              </a:pPr>
              <a:r>
                <a:rPr lang="en-US" sz="900" kern="1200" dirty="0" smtClean="0">
                  <a:latin typeface="Abadi" panose="020B0604020104020204"/>
                </a:rPr>
                <a:t>URL: </a:t>
              </a:r>
              <a:r>
                <a:rPr lang="en-US" sz="900" kern="1200" dirty="0" smtClean="0">
                  <a:latin typeface="Abadi" panose="020B0604020104020204"/>
                  <a:hlinkClick r:id="rId4"/>
                </a:rPr>
                <a:t>https://api.spacexdata.com/v4/launches/past</a:t>
              </a:r>
              <a:endParaRPr lang="en-US" sz="900" kern="1200" dirty="0">
                <a:latin typeface="Abadi" panose="020B0604020104020204"/>
              </a:endParaRPr>
            </a:p>
            <a:p>
              <a:pPr marL="57150" lvl="1" indent="-57150" algn="l" defTabSz="222250">
                <a:spcBef>
                  <a:spcPct val="0"/>
                </a:spcBef>
                <a:spcAft>
                  <a:spcPct val="15000"/>
                </a:spcAft>
                <a:buChar char="••"/>
              </a:pPr>
              <a:r>
                <a:rPr lang="en-US" sz="900" kern="1200" dirty="0" smtClean="0">
                  <a:latin typeface="Abadi" panose="020B0604020104020204"/>
                </a:rPr>
                <a:t>Method: GET request to fetch launch data.</a:t>
              </a:r>
              <a:endParaRPr lang="en-US" sz="900" kern="1200" dirty="0">
                <a:latin typeface="Abadi" panose="020B0604020104020204"/>
              </a:endParaRPr>
            </a:p>
          </p:txBody>
        </p:sp>
        <p:sp>
          <p:nvSpPr>
            <p:cNvPr id="11" name="Shape 10"/>
            <p:cNvSpPr/>
            <p:nvPr/>
          </p:nvSpPr>
          <p:spPr>
            <a:xfrm>
              <a:off x="6509020" y="3383836"/>
              <a:ext cx="930723" cy="930723"/>
            </a:xfrm>
            <a:prstGeom prst="leftCircularArrow">
              <a:avLst>
                <a:gd name="adj1" fmla="val 2293"/>
                <a:gd name="adj2" fmla="val 276537"/>
                <a:gd name="adj3" fmla="val 2052048"/>
                <a:gd name="adj4" fmla="val 9024489"/>
                <a:gd name="adj5" fmla="val 267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Freeform 11"/>
            <p:cNvSpPr/>
            <p:nvPr/>
          </p:nvSpPr>
          <p:spPr>
            <a:xfrm>
              <a:off x="6182184" y="3743378"/>
              <a:ext cx="815274" cy="324207"/>
            </a:xfrm>
            <a:custGeom>
              <a:avLst/>
              <a:gdLst>
                <a:gd name="connsiteX0" fmla="*/ 0 w 815274"/>
                <a:gd name="connsiteY0" fmla="*/ 32421 h 324207"/>
                <a:gd name="connsiteX1" fmla="*/ 32421 w 815274"/>
                <a:gd name="connsiteY1" fmla="*/ 0 h 324207"/>
                <a:gd name="connsiteX2" fmla="*/ 782853 w 815274"/>
                <a:gd name="connsiteY2" fmla="*/ 0 h 324207"/>
                <a:gd name="connsiteX3" fmla="*/ 815274 w 815274"/>
                <a:gd name="connsiteY3" fmla="*/ 32421 h 324207"/>
                <a:gd name="connsiteX4" fmla="*/ 815274 w 815274"/>
                <a:gd name="connsiteY4" fmla="*/ 291786 h 324207"/>
                <a:gd name="connsiteX5" fmla="*/ 782853 w 815274"/>
                <a:gd name="connsiteY5" fmla="*/ 324207 h 324207"/>
                <a:gd name="connsiteX6" fmla="*/ 32421 w 815274"/>
                <a:gd name="connsiteY6" fmla="*/ 324207 h 324207"/>
                <a:gd name="connsiteX7" fmla="*/ 0 w 815274"/>
                <a:gd name="connsiteY7" fmla="*/ 291786 h 324207"/>
                <a:gd name="connsiteX8" fmla="*/ 0 w 815274"/>
                <a:gd name="connsiteY8" fmla="*/ 32421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274" h="324207">
                  <a:moveTo>
                    <a:pt x="0" y="32421"/>
                  </a:moveTo>
                  <a:cubicBezTo>
                    <a:pt x="0" y="14515"/>
                    <a:pt x="14515" y="0"/>
                    <a:pt x="32421" y="0"/>
                  </a:cubicBezTo>
                  <a:lnTo>
                    <a:pt x="782853" y="0"/>
                  </a:lnTo>
                  <a:cubicBezTo>
                    <a:pt x="800759" y="0"/>
                    <a:pt x="815274" y="14515"/>
                    <a:pt x="815274" y="32421"/>
                  </a:cubicBezTo>
                  <a:lnTo>
                    <a:pt x="815274" y="291786"/>
                  </a:lnTo>
                  <a:cubicBezTo>
                    <a:pt x="815274" y="309692"/>
                    <a:pt x="800759" y="324207"/>
                    <a:pt x="782853" y="324207"/>
                  </a:cubicBezTo>
                  <a:lnTo>
                    <a:pt x="32421" y="324207"/>
                  </a:lnTo>
                  <a:cubicBezTo>
                    <a:pt x="14515" y="324207"/>
                    <a:pt x="0" y="309692"/>
                    <a:pt x="0" y="291786"/>
                  </a:cubicBezTo>
                  <a:lnTo>
                    <a:pt x="0" y="324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36" tIns="19656" rIns="24736" bIns="19656" numCol="1" spcCol="1270" anchor="ctr" anchorCtr="0">
              <a:noAutofit/>
            </a:bodyPr>
            <a:lstStyle/>
            <a:p>
              <a:pPr lvl="0" algn="ctr" defTabSz="355600">
                <a:spcBef>
                  <a:spcPct val="0"/>
                </a:spcBef>
                <a:spcAft>
                  <a:spcPct val="35000"/>
                </a:spcAft>
              </a:pPr>
              <a:r>
                <a:rPr lang="en-US" sz="800" b="1" kern="1200" dirty="0" smtClean="0">
                  <a:latin typeface="Abadi" panose="020B0604020104020204"/>
                </a:rPr>
                <a:t>Request </a:t>
              </a:r>
              <a:r>
                <a:rPr lang="en-US" sz="800" b="1" kern="1200" dirty="0" err="1" smtClean="0">
                  <a:latin typeface="Abadi" panose="020B0604020104020204"/>
                </a:rPr>
                <a:t>SpaceX</a:t>
              </a:r>
              <a:r>
                <a:rPr lang="en-US" sz="800" b="1" kern="1200" dirty="0" smtClean="0">
                  <a:latin typeface="Abadi" panose="020B0604020104020204"/>
                </a:rPr>
                <a:t> Launch Data</a:t>
              </a:r>
              <a:endParaRPr lang="en-US" sz="800" kern="1200" dirty="0">
                <a:latin typeface="Abadi" panose="020B0604020104020204"/>
              </a:endParaRPr>
            </a:p>
          </p:txBody>
        </p:sp>
        <p:sp>
          <p:nvSpPr>
            <p:cNvPr id="13" name="Freeform 12"/>
            <p:cNvSpPr/>
            <p:nvPr/>
          </p:nvSpPr>
          <p:spPr>
            <a:xfrm>
              <a:off x="7099073" y="3148997"/>
              <a:ext cx="917183" cy="756484"/>
            </a:xfrm>
            <a:custGeom>
              <a:avLst/>
              <a:gdLst>
                <a:gd name="connsiteX0" fmla="*/ 0 w 917183"/>
                <a:gd name="connsiteY0" fmla="*/ 75648 h 756484"/>
                <a:gd name="connsiteX1" fmla="*/ 75648 w 917183"/>
                <a:gd name="connsiteY1" fmla="*/ 0 h 756484"/>
                <a:gd name="connsiteX2" fmla="*/ 841535 w 917183"/>
                <a:gd name="connsiteY2" fmla="*/ 0 h 756484"/>
                <a:gd name="connsiteX3" fmla="*/ 917183 w 917183"/>
                <a:gd name="connsiteY3" fmla="*/ 75648 h 756484"/>
                <a:gd name="connsiteX4" fmla="*/ 917183 w 917183"/>
                <a:gd name="connsiteY4" fmla="*/ 680836 h 756484"/>
                <a:gd name="connsiteX5" fmla="*/ 841535 w 917183"/>
                <a:gd name="connsiteY5" fmla="*/ 756484 h 756484"/>
                <a:gd name="connsiteX6" fmla="*/ 75648 w 917183"/>
                <a:gd name="connsiteY6" fmla="*/ 756484 h 756484"/>
                <a:gd name="connsiteX7" fmla="*/ 0 w 917183"/>
                <a:gd name="connsiteY7" fmla="*/ 680836 h 756484"/>
                <a:gd name="connsiteX8" fmla="*/ 0 w 917183"/>
                <a:gd name="connsiteY8" fmla="*/ 75648 h 7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183" h="756484">
                  <a:moveTo>
                    <a:pt x="0" y="75648"/>
                  </a:moveTo>
                  <a:cubicBezTo>
                    <a:pt x="0" y="33869"/>
                    <a:pt x="33869" y="0"/>
                    <a:pt x="75648" y="0"/>
                  </a:cubicBezTo>
                  <a:lnTo>
                    <a:pt x="841535" y="0"/>
                  </a:lnTo>
                  <a:cubicBezTo>
                    <a:pt x="883314" y="0"/>
                    <a:pt x="917183" y="33869"/>
                    <a:pt x="917183" y="75648"/>
                  </a:cubicBezTo>
                  <a:lnTo>
                    <a:pt x="917183" y="680836"/>
                  </a:lnTo>
                  <a:cubicBezTo>
                    <a:pt x="917183" y="722615"/>
                    <a:pt x="883314" y="756484"/>
                    <a:pt x="841535" y="756484"/>
                  </a:cubicBezTo>
                  <a:lnTo>
                    <a:pt x="75648" y="756484"/>
                  </a:lnTo>
                  <a:cubicBezTo>
                    <a:pt x="33869" y="756484"/>
                    <a:pt x="0" y="722615"/>
                    <a:pt x="0" y="680836"/>
                  </a:cubicBezTo>
                  <a:lnTo>
                    <a:pt x="0" y="75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6934" tIns="189038" rIns="26934" bIns="26934" numCol="1" spcCol="1270" anchor="t" anchorCtr="0">
              <a:noAutofit/>
            </a:bodyPr>
            <a:lstStyle/>
            <a:p>
              <a:pPr marL="57150" lvl="1" indent="-57150" algn="l" defTabSz="222250">
                <a:spcBef>
                  <a:spcPct val="0"/>
                </a:spcBef>
                <a:spcAft>
                  <a:spcPct val="15000"/>
                </a:spcAft>
                <a:buChar char="••"/>
              </a:pPr>
              <a:endParaRPr lang="en-US" sz="900" kern="1200" dirty="0" smtClean="0">
                <a:latin typeface="Abadi" panose="020B0604020104020204"/>
              </a:endParaRPr>
            </a:p>
            <a:p>
              <a:pPr marL="57150" lvl="1" indent="-57150" algn="l" defTabSz="222250">
                <a:spcBef>
                  <a:spcPct val="0"/>
                </a:spcBef>
                <a:spcAft>
                  <a:spcPct val="15000"/>
                </a:spcAft>
                <a:buChar char="••"/>
              </a:pPr>
              <a:r>
                <a:rPr lang="en-US" sz="900" kern="1200" dirty="0" smtClean="0">
                  <a:latin typeface="Abadi" panose="020B0604020104020204"/>
                </a:rPr>
                <a:t>Use JSON library to decode the API response</a:t>
              </a:r>
              <a:endParaRPr lang="en-US" sz="900" kern="1200" dirty="0">
                <a:latin typeface="Abadi" panose="020B0604020104020204"/>
              </a:endParaRPr>
            </a:p>
          </p:txBody>
        </p:sp>
        <p:sp>
          <p:nvSpPr>
            <p:cNvPr id="14" name="Circular Arrow 13"/>
            <p:cNvSpPr/>
            <p:nvPr/>
          </p:nvSpPr>
          <p:spPr>
            <a:xfrm>
              <a:off x="7622084" y="2710259"/>
              <a:ext cx="1047919" cy="1047919"/>
            </a:xfrm>
            <a:prstGeom prst="circularArrow">
              <a:avLst>
                <a:gd name="adj1" fmla="val 2036"/>
                <a:gd name="adj2" fmla="val 244168"/>
                <a:gd name="adj3" fmla="val 19580321"/>
                <a:gd name="adj4" fmla="val 12575511"/>
                <a:gd name="adj5" fmla="val 2376"/>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Freeform 14"/>
            <p:cNvSpPr/>
            <p:nvPr/>
          </p:nvSpPr>
          <p:spPr>
            <a:xfrm>
              <a:off x="7302891" y="2986893"/>
              <a:ext cx="815274" cy="324207"/>
            </a:xfrm>
            <a:custGeom>
              <a:avLst/>
              <a:gdLst>
                <a:gd name="connsiteX0" fmla="*/ 0 w 815274"/>
                <a:gd name="connsiteY0" fmla="*/ 32421 h 324207"/>
                <a:gd name="connsiteX1" fmla="*/ 32421 w 815274"/>
                <a:gd name="connsiteY1" fmla="*/ 0 h 324207"/>
                <a:gd name="connsiteX2" fmla="*/ 782853 w 815274"/>
                <a:gd name="connsiteY2" fmla="*/ 0 h 324207"/>
                <a:gd name="connsiteX3" fmla="*/ 815274 w 815274"/>
                <a:gd name="connsiteY3" fmla="*/ 32421 h 324207"/>
                <a:gd name="connsiteX4" fmla="*/ 815274 w 815274"/>
                <a:gd name="connsiteY4" fmla="*/ 291786 h 324207"/>
                <a:gd name="connsiteX5" fmla="*/ 782853 w 815274"/>
                <a:gd name="connsiteY5" fmla="*/ 324207 h 324207"/>
                <a:gd name="connsiteX6" fmla="*/ 32421 w 815274"/>
                <a:gd name="connsiteY6" fmla="*/ 324207 h 324207"/>
                <a:gd name="connsiteX7" fmla="*/ 0 w 815274"/>
                <a:gd name="connsiteY7" fmla="*/ 291786 h 324207"/>
                <a:gd name="connsiteX8" fmla="*/ 0 w 815274"/>
                <a:gd name="connsiteY8" fmla="*/ 32421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274" h="324207">
                  <a:moveTo>
                    <a:pt x="0" y="32421"/>
                  </a:moveTo>
                  <a:cubicBezTo>
                    <a:pt x="0" y="14515"/>
                    <a:pt x="14515" y="0"/>
                    <a:pt x="32421" y="0"/>
                  </a:cubicBezTo>
                  <a:lnTo>
                    <a:pt x="782853" y="0"/>
                  </a:lnTo>
                  <a:cubicBezTo>
                    <a:pt x="800759" y="0"/>
                    <a:pt x="815274" y="14515"/>
                    <a:pt x="815274" y="32421"/>
                  </a:cubicBezTo>
                  <a:lnTo>
                    <a:pt x="815274" y="291786"/>
                  </a:lnTo>
                  <a:cubicBezTo>
                    <a:pt x="815274" y="309692"/>
                    <a:pt x="800759" y="324207"/>
                    <a:pt x="782853" y="324207"/>
                  </a:cubicBezTo>
                  <a:lnTo>
                    <a:pt x="32421" y="324207"/>
                  </a:lnTo>
                  <a:cubicBezTo>
                    <a:pt x="14515" y="324207"/>
                    <a:pt x="0" y="309692"/>
                    <a:pt x="0" y="291786"/>
                  </a:cubicBezTo>
                  <a:lnTo>
                    <a:pt x="0" y="324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36" tIns="19656" rIns="24736" bIns="19656" numCol="1" spcCol="1270" anchor="ctr" anchorCtr="0">
              <a:noAutofit/>
            </a:bodyPr>
            <a:lstStyle/>
            <a:p>
              <a:pPr lvl="0" algn="ctr" defTabSz="355600">
                <a:spcBef>
                  <a:spcPct val="0"/>
                </a:spcBef>
                <a:spcAft>
                  <a:spcPct val="35000"/>
                </a:spcAft>
              </a:pPr>
              <a:r>
                <a:rPr lang="en-US" sz="800" kern="1200" dirty="0" smtClean="0">
                  <a:latin typeface="Abadi" panose="020B0604020104020204"/>
                </a:rPr>
                <a:t>Parse Response as JSON</a:t>
              </a:r>
              <a:endParaRPr lang="en-US" sz="800" kern="1200" dirty="0">
                <a:latin typeface="Abadi" panose="020B0604020104020204"/>
              </a:endParaRPr>
            </a:p>
          </p:txBody>
        </p:sp>
        <p:sp>
          <p:nvSpPr>
            <p:cNvPr id="16" name="Freeform 15"/>
            <p:cNvSpPr/>
            <p:nvPr/>
          </p:nvSpPr>
          <p:spPr>
            <a:xfrm>
              <a:off x="8219780" y="3148997"/>
              <a:ext cx="917183" cy="756484"/>
            </a:xfrm>
            <a:custGeom>
              <a:avLst/>
              <a:gdLst>
                <a:gd name="connsiteX0" fmla="*/ 0 w 917183"/>
                <a:gd name="connsiteY0" fmla="*/ 75648 h 756484"/>
                <a:gd name="connsiteX1" fmla="*/ 75648 w 917183"/>
                <a:gd name="connsiteY1" fmla="*/ 0 h 756484"/>
                <a:gd name="connsiteX2" fmla="*/ 841535 w 917183"/>
                <a:gd name="connsiteY2" fmla="*/ 0 h 756484"/>
                <a:gd name="connsiteX3" fmla="*/ 917183 w 917183"/>
                <a:gd name="connsiteY3" fmla="*/ 75648 h 756484"/>
                <a:gd name="connsiteX4" fmla="*/ 917183 w 917183"/>
                <a:gd name="connsiteY4" fmla="*/ 680836 h 756484"/>
                <a:gd name="connsiteX5" fmla="*/ 841535 w 917183"/>
                <a:gd name="connsiteY5" fmla="*/ 756484 h 756484"/>
                <a:gd name="connsiteX6" fmla="*/ 75648 w 917183"/>
                <a:gd name="connsiteY6" fmla="*/ 756484 h 756484"/>
                <a:gd name="connsiteX7" fmla="*/ 0 w 917183"/>
                <a:gd name="connsiteY7" fmla="*/ 680836 h 756484"/>
                <a:gd name="connsiteX8" fmla="*/ 0 w 917183"/>
                <a:gd name="connsiteY8" fmla="*/ 75648 h 7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183" h="756484">
                  <a:moveTo>
                    <a:pt x="0" y="75648"/>
                  </a:moveTo>
                  <a:cubicBezTo>
                    <a:pt x="0" y="33869"/>
                    <a:pt x="33869" y="0"/>
                    <a:pt x="75648" y="0"/>
                  </a:cubicBezTo>
                  <a:lnTo>
                    <a:pt x="841535" y="0"/>
                  </a:lnTo>
                  <a:cubicBezTo>
                    <a:pt x="883314" y="0"/>
                    <a:pt x="917183" y="33869"/>
                    <a:pt x="917183" y="75648"/>
                  </a:cubicBezTo>
                  <a:lnTo>
                    <a:pt x="917183" y="680836"/>
                  </a:lnTo>
                  <a:cubicBezTo>
                    <a:pt x="917183" y="722615"/>
                    <a:pt x="883314" y="756484"/>
                    <a:pt x="841535" y="756484"/>
                  </a:cubicBezTo>
                  <a:lnTo>
                    <a:pt x="75648" y="756484"/>
                  </a:lnTo>
                  <a:cubicBezTo>
                    <a:pt x="33869" y="756484"/>
                    <a:pt x="0" y="722615"/>
                    <a:pt x="0" y="680836"/>
                  </a:cubicBezTo>
                  <a:lnTo>
                    <a:pt x="0" y="75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6934" tIns="26934" rIns="26934" bIns="189038" numCol="1" spcCol="1270" anchor="t" anchorCtr="0">
              <a:noAutofit/>
            </a:bodyPr>
            <a:lstStyle/>
            <a:p>
              <a:pPr marL="57150" lvl="1" indent="-57150" algn="l" defTabSz="222250">
                <a:spcBef>
                  <a:spcPct val="0"/>
                </a:spcBef>
                <a:spcAft>
                  <a:spcPct val="15000"/>
                </a:spcAft>
                <a:buChar char="••"/>
              </a:pPr>
              <a:r>
                <a:rPr lang="en-US" sz="700" kern="1200" dirty="0" smtClean="0">
                  <a:latin typeface="Abadi" panose="020B0604020104020204"/>
                </a:rPr>
                <a:t>Define functions to extract data:</a:t>
              </a:r>
              <a:endParaRPr lang="en-US" sz="700" kern="1200" dirty="0">
                <a:latin typeface="Abadi" panose="020B0604020104020204"/>
              </a:endParaRPr>
            </a:p>
            <a:p>
              <a:pPr marL="114300" lvl="2" indent="-57150" algn="l" defTabSz="222250">
                <a:spcBef>
                  <a:spcPct val="0"/>
                </a:spcBef>
                <a:spcAft>
                  <a:spcPct val="15000"/>
                </a:spcAft>
                <a:buChar char="••"/>
              </a:pPr>
              <a:r>
                <a:rPr lang="en-US" sz="700" kern="1200" dirty="0" err="1" smtClean="0">
                  <a:latin typeface="Abadi" panose="020B0604020104020204"/>
                </a:rPr>
                <a:t>getBoosterVersion</a:t>
              </a:r>
              <a:r>
                <a:rPr lang="en-US" sz="700" kern="1200" dirty="0" smtClean="0">
                  <a:latin typeface="Abadi" panose="020B0604020104020204"/>
                </a:rPr>
                <a:t>(data)</a:t>
              </a:r>
              <a:endParaRPr lang="en-US" sz="700" kern="1200" dirty="0">
                <a:latin typeface="Abadi" panose="020B0604020104020204"/>
              </a:endParaRPr>
            </a:p>
            <a:p>
              <a:pPr marL="114300" lvl="2" indent="-57150" algn="l" defTabSz="222250">
                <a:spcBef>
                  <a:spcPct val="0"/>
                </a:spcBef>
                <a:spcAft>
                  <a:spcPct val="15000"/>
                </a:spcAft>
                <a:buChar char="••"/>
              </a:pPr>
              <a:r>
                <a:rPr lang="en-US" sz="700" kern="1200" dirty="0" err="1" smtClean="0">
                  <a:latin typeface="Abadi" panose="020B0604020104020204"/>
                </a:rPr>
                <a:t>getLaunchSite</a:t>
              </a:r>
              <a:r>
                <a:rPr lang="en-US" sz="700" kern="1200" dirty="0" smtClean="0">
                  <a:latin typeface="Abadi" panose="020B0604020104020204"/>
                </a:rPr>
                <a:t>(data)</a:t>
              </a:r>
              <a:endParaRPr lang="en-US" sz="700" kern="1200" dirty="0">
                <a:latin typeface="Abadi" panose="020B0604020104020204"/>
              </a:endParaRPr>
            </a:p>
            <a:p>
              <a:pPr marL="114300" lvl="2" indent="-57150" algn="l" defTabSz="222250">
                <a:spcBef>
                  <a:spcPct val="0"/>
                </a:spcBef>
                <a:spcAft>
                  <a:spcPct val="15000"/>
                </a:spcAft>
                <a:buChar char="••"/>
              </a:pPr>
              <a:r>
                <a:rPr lang="en-US" sz="700" kern="1200" dirty="0" err="1" smtClean="0">
                  <a:latin typeface="Abadi" panose="020B0604020104020204"/>
                </a:rPr>
                <a:t>getPayloadData</a:t>
              </a:r>
              <a:r>
                <a:rPr lang="en-US" sz="700" kern="1200" dirty="0" smtClean="0">
                  <a:latin typeface="Abadi" panose="020B0604020104020204"/>
                </a:rPr>
                <a:t>(data)</a:t>
              </a:r>
              <a:endParaRPr lang="en-US" sz="700" kern="1200" dirty="0">
                <a:latin typeface="Abadi" panose="020B0604020104020204"/>
              </a:endParaRPr>
            </a:p>
            <a:p>
              <a:pPr marL="114300" lvl="2" indent="-57150" algn="l" defTabSz="222250">
                <a:spcBef>
                  <a:spcPct val="0"/>
                </a:spcBef>
                <a:spcAft>
                  <a:spcPct val="15000"/>
                </a:spcAft>
                <a:buChar char="••"/>
              </a:pPr>
              <a:r>
                <a:rPr lang="en-US" sz="700" kern="1200" dirty="0" err="1" smtClean="0">
                  <a:latin typeface="Abadi" panose="020B0604020104020204"/>
                </a:rPr>
                <a:t>getCoreData</a:t>
              </a:r>
              <a:r>
                <a:rPr lang="en-US" sz="700" kern="1200" dirty="0" smtClean="0">
                  <a:latin typeface="Abadi" panose="020B0604020104020204"/>
                </a:rPr>
                <a:t>(data)</a:t>
              </a:r>
              <a:endParaRPr lang="en-US" sz="700" kern="1200" dirty="0">
                <a:latin typeface="Abadi" panose="020B0604020104020204"/>
              </a:endParaRPr>
            </a:p>
          </p:txBody>
        </p:sp>
        <p:sp>
          <p:nvSpPr>
            <p:cNvPr id="17" name="Shape 16"/>
            <p:cNvSpPr/>
            <p:nvPr/>
          </p:nvSpPr>
          <p:spPr>
            <a:xfrm>
              <a:off x="8750435" y="3383836"/>
              <a:ext cx="930723" cy="930723"/>
            </a:xfrm>
            <a:prstGeom prst="leftCircularArrow">
              <a:avLst>
                <a:gd name="adj1" fmla="val 2293"/>
                <a:gd name="adj2" fmla="val 276537"/>
                <a:gd name="adj3" fmla="val 2052048"/>
                <a:gd name="adj4" fmla="val 9024489"/>
                <a:gd name="adj5" fmla="val 267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Freeform 17"/>
            <p:cNvSpPr/>
            <p:nvPr/>
          </p:nvSpPr>
          <p:spPr>
            <a:xfrm>
              <a:off x="8423599" y="3743378"/>
              <a:ext cx="815274" cy="324207"/>
            </a:xfrm>
            <a:custGeom>
              <a:avLst/>
              <a:gdLst>
                <a:gd name="connsiteX0" fmla="*/ 0 w 815274"/>
                <a:gd name="connsiteY0" fmla="*/ 32421 h 324207"/>
                <a:gd name="connsiteX1" fmla="*/ 32421 w 815274"/>
                <a:gd name="connsiteY1" fmla="*/ 0 h 324207"/>
                <a:gd name="connsiteX2" fmla="*/ 782853 w 815274"/>
                <a:gd name="connsiteY2" fmla="*/ 0 h 324207"/>
                <a:gd name="connsiteX3" fmla="*/ 815274 w 815274"/>
                <a:gd name="connsiteY3" fmla="*/ 32421 h 324207"/>
                <a:gd name="connsiteX4" fmla="*/ 815274 w 815274"/>
                <a:gd name="connsiteY4" fmla="*/ 291786 h 324207"/>
                <a:gd name="connsiteX5" fmla="*/ 782853 w 815274"/>
                <a:gd name="connsiteY5" fmla="*/ 324207 h 324207"/>
                <a:gd name="connsiteX6" fmla="*/ 32421 w 815274"/>
                <a:gd name="connsiteY6" fmla="*/ 324207 h 324207"/>
                <a:gd name="connsiteX7" fmla="*/ 0 w 815274"/>
                <a:gd name="connsiteY7" fmla="*/ 291786 h 324207"/>
                <a:gd name="connsiteX8" fmla="*/ 0 w 815274"/>
                <a:gd name="connsiteY8" fmla="*/ 32421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274" h="324207">
                  <a:moveTo>
                    <a:pt x="0" y="32421"/>
                  </a:moveTo>
                  <a:cubicBezTo>
                    <a:pt x="0" y="14515"/>
                    <a:pt x="14515" y="0"/>
                    <a:pt x="32421" y="0"/>
                  </a:cubicBezTo>
                  <a:lnTo>
                    <a:pt x="782853" y="0"/>
                  </a:lnTo>
                  <a:cubicBezTo>
                    <a:pt x="800759" y="0"/>
                    <a:pt x="815274" y="14515"/>
                    <a:pt x="815274" y="32421"/>
                  </a:cubicBezTo>
                  <a:lnTo>
                    <a:pt x="815274" y="291786"/>
                  </a:lnTo>
                  <a:cubicBezTo>
                    <a:pt x="815274" y="309692"/>
                    <a:pt x="800759" y="324207"/>
                    <a:pt x="782853" y="324207"/>
                  </a:cubicBezTo>
                  <a:lnTo>
                    <a:pt x="32421" y="324207"/>
                  </a:lnTo>
                  <a:cubicBezTo>
                    <a:pt x="14515" y="324207"/>
                    <a:pt x="0" y="309692"/>
                    <a:pt x="0" y="291786"/>
                  </a:cubicBezTo>
                  <a:lnTo>
                    <a:pt x="0" y="324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36" tIns="19656" rIns="24736" bIns="19656" numCol="1" spcCol="1270" anchor="ctr" anchorCtr="0">
              <a:noAutofit/>
            </a:bodyPr>
            <a:lstStyle/>
            <a:p>
              <a:pPr lvl="0" algn="ctr" defTabSz="355600">
                <a:spcBef>
                  <a:spcPct val="0"/>
                </a:spcBef>
                <a:spcAft>
                  <a:spcPct val="35000"/>
                </a:spcAft>
              </a:pPr>
              <a:r>
                <a:rPr lang="en-US" sz="800" b="1" kern="1200" dirty="0" smtClean="0">
                  <a:latin typeface="Abadi" panose="020B0604020104020204"/>
                </a:rPr>
                <a:t>Extract Key Information</a:t>
              </a:r>
              <a:endParaRPr lang="en-US" sz="800" kern="1200" dirty="0">
                <a:latin typeface="Abadi" panose="020B0604020104020204"/>
              </a:endParaRPr>
            </a:p>
          </p:txBody>
        </p:sp>
        <p:sp>
          <p:nvSpPr>
            <p:cNvPr id="19" name="Freeform 18"/>
            <p:cNvSpPr/>
            <p:nvPr/>
          </p:nvSpPr>
          <p:spPr>
            <a:xfrm>
              <a:off x="9340488" y="3148997"/>
              <a:ext cx="917183" cy="756484"/>
            </a:xfrm>
            <a:custGeom>
              <a:avLst/>
              <a:gdLst>
                <a:gd name="connsiteX0" fmla="*/ 0 w 917183"/>
                <a:gd name="connsiteY0" fmla="*/ 75648 h 756484"/>
                <a:gd name="connsiteX1" fmla="*/ 75648 w 917183"/>
                <a:gd name="connsiteY1" fmla="*/ 0 h 756484"/>
                <a:gd name="connsiteX2" fmla="*/ 841535 w 917183"/>
                <a:gd name="connsiteY2" fmla="*/ 0 h 756484"/>
                <a:gd name="connsiteX3" fmla="*/ 917183 w 917183"/>
                <a:gd name="connsiteY3" fmla="*/ 75648 h 756484"/>
                <a:gd name="connsiteX4" fmla="*/ 917183 w 917183"/>
                <a:gd name="connsiteY4" fmla="*/ 680836 h 756484"/>
                <a:gd name="connsiteX5" fmla="*/ 841535 w 917183"/>
                <a:gd name="connsiteY5" fmla="*/ 756484 h 756484"/>
                <a:gd name="connsiteX6" fmla="*/ 75648 w 917183"/>
                <a:gd name="connsiteY6" fmla="*/ 756484 h 756484"/>
                <a:gd name="connsiteX7" fmla="*/ 0 w 917183"/>
                <a:gd name="connsiteY7" fmla="*/ 680836 h 756484"/>
                <a:gd name="connsiteX8" fmla="*/ 0 w 917183"/>
                <a:gd name="connsiteY8" fmla="*/ 75648 h 7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183" h="756484">
                  <a:moveTo>
                    <a:pt x="0" y="75648"/>
                  </a:moveTo>
                  <a:cubicBezTo>
                    <a:pt x="0" y="33869"/>
                    <a:pt x="33869" y="0"/>
                    <a:pt x="75648" y="0"/>
                  </a:cubicBezTo>
                  <a:lnTo>
                    <a:pt x="841535" y="0"/>
                  </a:lnTo>
                  <a:cubicBezTo>
                    <a:pt x="883314" y="0"/>
                    <a:pt x="917183" y="33869"/>
                    <a:pt x="917183" y="75648"/>
                  </a:cubicBezTo>
                  <a:lnTo>
                    <a:pt x="917183" y="680836"/>
                  </a:lnTo>
                  <a:cubicBezTo>
                    <a:pt x="917183" y="722615"/>
                    <a:pt x="883314" y="756484"/>
                    <a:pt x="841535" y="756484"/>
                  </a:cubicBezTo>
                  <a:lnTo>
                    <a:pt x="75648" y="756484"/>
                  </a:lnTo>
                  <a:cubicBezTo>
                    <a:pt x="33869" y="756484"/>
                    <a:pt x="0" y="722615"/>
                    <a:pt x="0" y="680836"/>
                  </a:cubicBezTo>
                  <a:lnTo>
                    <a:pt x="0" y="75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6934" tIns="189038" rIns="26934" bIns="26934" numCol="1" spcCol="1270" anchor="t" anchorCtr="0">
              <a:noAutofit/>
            </a:bodyPr>
            <a:lstStyle/>
            <a:p>
              <a:pPr marL="57150" lvl="1" indent="-57150" algn="l" defTabSz="222250">
                <a:spcBef>
                  <a:spcPct val="0"/>
                </a:spcBef>
                <a:spcAft>
                  <a:spcPct val="15000"/>
                </a:spcAft>
                <a:buChar char="••"/>
              </a:pPr>
              <a:endParaRPr lang="en-US" sz="900" kern="1200" dirty="0" smtClean="0">
                <a:latin typeface="Abadi" panose="020B0604020104020204"/>
              </a:endParaRPr>
            </a:p>
            <a:p>
              <a:pPr marL="57150" lvl="1" indent="-57150" algn="l" defTabSz="222250">
                <a:spcBef>
                  <a:spcPct val="0"/>
                </a:spcBef>
                <a:spcAft>
                  <a:spcPct val="15000"/>
                </a:spcAft>
                <a:buChar char="••"/>
              </a:pPr>
              <a:r>
                <a:rPr lang="en-US" sz="900" kern="1200" dirty="0" smtClean="0">
                  <a:latin typeface="Abadi" panose="020B0604020104020204"/>
                </a:rPr>
                <a:t>Use pandas to create </a:t>
              </a:r>
              <a:r>
                <a:rPr lang="en-US" sz="900" kern="1200" dirty="0" err="1" smtClean="0">
                  <a:latin typeface="Abadi" panose="020B0604020104020204"/>
                </a:rPr>
                <a:t>DataFrame</a:t>
              </a:r>
              <a:r>
                <a:rPr lang="en-US" sz="900" kern="1200" dirty="0" smtClean="0">
                  <a:latin typeface="Abadi" panose="020B0604020104020204"/>
                </a:rPr>
                <a:t> from extracted data.</a:t>
              </a:r>
              <a:endParaRPr lang="en-US" sz="900" kern="1200" dirty="0">
                <a:latin typeface="Abadi" panose="020B0604020104020204"/>
              </a:endParaRPr>
            </a:p>
          </p:txBody>
        </p:sp>
        <p:sp>
          <p:nvSpPr>
            <p:cNvPr id="20" name="Circular Arrow 19"/>
            <p:cNvSpPr/>
            <p:nvPr/>
          </p:nvSpPr>
          <p:spPr>
            <a:xfrm>
              <a:off x="9863499" y="2710259"/>
              <a:ext cx="1047919" cy="1047919"/>
            </a:xfrm>
            <a:prstGeom prst="circularArrow">
              <a:avLst>
                <a:gd name="adj1" fmla="val 2036"/>
                <a:gd name="adj2" fmla="val 244168"/>
                <a:gd name="adj3" fmla="val 19580321"/>
                <a:gd name="adj4" fmla="val 12575511"/>
                <a:gd name="adj5" fmla="val 2376"/>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reeform 20"/>
            <p:cNvSpPr/>
            <p:nvPr/>
          </p:nvSpPr>
          <p:spPr>
            <a:xfrm>
              <a:off x="9544307" y="2986893"/>
              <a:ext cx="815274" cy="324207"/>
            </a:xfrm>
            <a:custGeom>
              <a:avLst/>
              <a:gdLst>
                <a:gd name="connsiteX0" fmla="*/ 0 w 815274"/>
                <a:gd name="connsiteY0" fmla="*/ 32421 h 324207"/>
                <a:gd name="connsiteX1" fmla="*/ 32421 w 815274"/>
                <a:gd name="connsiteY1" fmla="*/ 0 h 324207"/>
                <a:gd name="connsiteX2" fmla="*/ 782853 w 815274"/>
                <a:gd name="connsiteY2" fmla="*/ 0 h 324207"/>
                <a:gd name="connsiteX3" fmla="*/ 815274 w 815274"/>
                <a:gd name="connsiteY3" fmla="*/ 32421 h 324207"/>
                <a:gd name="connsiteX4" fmla="*/ 815274 w 815274"/>
                <a:gd name="connsiteY4" fmla="*/ 291786 h 324207"/>
                <a:gd name="connsiteX5" fmla="*/ 782853 w 815274"/>
                <a:gd name="connsiteY5" fmla="*/ 324207 h 324207"/>
                <a:gd name="connsiteX6" fmla="*/ 32421 w 815274"/>
                <a:gd name="connsiteY6" fmla="*/ 324207 h 324207"/>
                <a:gd name="connsiteX7" fmla="*/ 0 w 815274"/>
                <a:gd name="connsiteY7" fmla="*/ 291786 h 324207"/>
                <a:gd name="connsiteX8" fmla="*/ 0 w 815274"/>
                <a:gd name="connsiteY8" fmla="*/ 32421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274" h="324207">
                  <a:moveTo>
                    <a:pt x="0" y="32421"/>
                  </a:moveTo>
                  <a:cubicBezTo>
                    <a:pt x="0" y="14515"/>
                    <a:pt x="14515" y="0"/>
                    <a:pt x="32421" y="0"/>
                  </a:cubicBezTo>
                  <a:lnTo>
                    <a:pt x="782853" y="0"/>
                  </a:lnTo>
                  <a:cubicBezTo>
                    <a:pt x="800759" y="0"/>
                    <a:pt x="815274" y="14515"/>
                    <a:pt x="815274" y="32421"/>
                  </a:cubicBezTo>
                  <a:lnTo>
                    <a:pt x="815274" y="291786"/>
                  </a:lnTo>
                  <a:cubicBezTo>
                    <a:pt x="815274" y="309692"/>
                    <a:pt x="800759" y="324207"/>
                    <a:pt x="782853" y="324207"/>
                  </a:cubicBezTo>
                  <a:lnTo>
                    <a:pt x="32421" y="324207"/>
                  </a:lnTo>
                  <a:cubicBezTo>
                    <a:pt x="14515" y="324207"/>
                    <a:pt x="0" y="309692"/>
                    <a:pt x="0" y="291786"/>
                  </a:cubicBezTo>
                  <a:lnTo>
                    <a:pt x="0" y="324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36" tIns="19656" rIns="24736" bIns="19656" numCol="1" spcCol="1270" anchor="ctr" anchorCtr="0">
              <a:noAutofit/>
            </a:bodyPr>
            <a:lstStyle/>
            <a:p>
              <a:pPr lvl="0" algn="ctr" defTabSz="355600">
                <a:spcBef>
                  <a:spcPct val="0"/>
                </a:spcBef>
                <a:spcAft>
                  <a:spcPct val="35000"/>
                </a:spcAft>
              </a:pPr>
              <a:r>
                <a:rPr lang="en-US" sz="800" b="1" kern="1200" dirty="0" smtClean="0">
                  <a:latin typeface="Abadi" panose="020B0604020104020204"/>
                </a:rPr>
                <a:t>Convert Data to </a:t>
              </a:r>
              <a:r>
                <a:rPr lang="en-US" sz="800" b="1" kern="1200" dirty="0" err="1" smtClean="0">
                  <a:latin typeface="Abadi" panose="020B0604020104020204"/>
                </a:rPr>
                <a:t>DataFrame</a:t>
              </a:r>
              <a:endParaRPr lang="en-US" sz="800" kern="1200" dirty="0">
                <a:latin typeface="Abadi" panose="020B0604020104020204"/>
              </a:endParaRPr>
            </a:p>
          </p:txBody>
        </p:sp>
        <p:sp>
          <p:nvSpPr>
            <p:cNvPr id="22" name="Freeform 21"/>
            <p:cNvSpPr/>
            <p:nvPr/>
          </p:nvSpPr>
          <p:spPr>
            <a:xfrm>
              <a:off x="10461196" y="3148997"/>
              <a:ext cx="917183" cy="756484"/>
            </a:xfrm>
            <a:custGeom>
              <a:avLst/>
              <a:gdLst>
                <a:gd name="connsiteX0" fmla="*/ 0 w 917183"/>
                <a:gd name="connsiteY0" fmla="*/ 75648 h 756484"/>
                <a:gd name="connsiteX1" fmla="*/ 75648 w 917183"/>
                <a:gd name="connsiteY1" fmla="*/ 0 h 756484"/>
                <a:gd name="connsiteX2" fmla="*/ 841535 w 917183"/>
                <a:gd name="connsiteY2" fmla="*/ 0 h 756484"/>
                <a:gd name="connsiteX3" fmla="*/ 917183 w 917183"/>
                <a:gd name="connsiteY3" fmla="*/ 75648 h 756484"/>
                <a:gd name="connsiteX4" fmla="*/ 917183 w 917183"/>
                <a:gd name="connsiteY4" fmla="*/ 680836 h 756484"/>
                <a:gd name="connsiteX5" fmla="*/ 841535 w 917183"/>
                <a:gd name="connsiteY5" fmla="*/ 756484 h 756484"/>
                <a:gd name="connsiteX6" fmla="*/ 75648 w 917183"/>
                <a:gd name="connsiteY6" fmla="*/ 756484 h 756484"/>
                <a:gd name="connsiteX7" fmla="*/ 0 w 917183"/>
                <a:gd name="connsiteY7" fmla="*/ 680836 h 756484"/>
                <a:gd name="connsiteX8" fmla="*/ 0 w 917183"/>
                <a:gd name="connsiteY8" fmla="*/ 75648 h 7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183" h="756484">
                  <a:moveTo>
                    <a:pt x="0" y="75648"/>
                  </a:moveTo>
                  <a:cubicBezTo>
                    <a:pt x="0" y="33869"/>
                    <a:pt x="33869" y="0"/>
                    <a:pt x="75648" y="0"/>
                  </a:cubicBezTo>
                  <a:lnTo>
                    <a:pt x="841535" y="0"/>
                  </a:lnTo>
                  <a:cubicBezTo>
                    <a:pt x="883314" y="0"/>
                    <a:pt x="917183" y="33869"/>
                    <a:pt x="917183" y="75648"/>
                  </a:cubicBezTo>
                  <a:lnTo>
                    <a:pt x="917183" y="680836"/>
                  </a:lnTo>
                  <a:cubicBezTo>
                    <a:pt x="917183" y="722615"/>
                    <a:pt x="883314" y="756484"/>
                    <a:pt x="841535" y="756484"/>
                  </a:cubicBezTo>
                  <a:lnTo>
                    <a:pt x="75648" y="756484"/>
                  </a:lnTo>
                  <a:cubicBezTo>
                    <a:pt x="33869" y="756484"/>
                    <a:pt x="0" y="722615"/>
                    <a:pt x="0" y="680836"/>
                  </a:cubicBezTo>
                  <a:lnTo>
                    <a:pt x="0" y="75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6934" tIns="26934" rIns="26934" bIns="189038" numCol="1" spcCol="1270" anchor="t" anchorCtr="0">
              <a:noAutofit/>
            </a:bodyPr>
            <a:lstStyle/>
            <a:p>
              <a:pPr marL="57150" lvl="1" indent="-57150" algn="l" defTabSz="222250">
                <a:spcBef>
                  <a:spcPct val="0"/>
                </a:spcBef>
                <a:spcAft>
                  <a:spcPct val="15000"/>
                </a:spcAft>
                <a:buChar char="••"/>
              </a:pPr>
              <a:r>
                <a:rPr lang="en-US" sz="900" kern="1200" dirty="0" smtClean="0">
                  <a:latin typeface="Abadi" panose="020B0604020104020204"/>
                </a:rPr>
                <a:t>Save the </a:t>
              </a:r>
              <a:r>
                <a:rPr lang="en-US" sz="900" kern="1200" dirty="0" err="1" smtClean="0">
                  <a:latin typeface="Abadi" panose="020B0604020104020204"/>
                </a:rPr>
                <a:t>DataFrame</a:t>
              </a:r>
              <a:r>
                <a:rPr lang="en-US" sz="900" kern="1200" dirty="0" smtClean="0">
                  <a:latin typeface="Abadi" panose="020B0604020104020204"/>
                </a:rPr>
                <a:t> to a CSV file for further analysis.</a:t>
              </a:r>
              <a:endParaRPr lang="en-US" sz="900" kern="1200" dirty="0">
                <a:latin typeface="Abadi" panose="020B0604020104020204"/>
              </a:endParaRPr>
            </a:p>
          </p:txBody>
        </p:sp>
        <p:sp>
          <p:nvSpPr>
            <p:cNvPr id="23" name="Freeform 22"/>
            <p:cNvSpPr/>
            <p:nvPr/>
          </p:nvSpPr>
          <p:spPr>
            <a:xfrm>
              <a:off x="10665014" y="3743378"/>
              <a:ext cx="815274" cy="324207"/>
            </a:xfrm>
            <a:custGeom>
              <a:avLst/>
              <a:gdLst>
                <a:gd name="connsiteX0" fmla="*/ 0 w 815274"/>
                <a:gd name="connsiteY0" fmla="*/ 32421 h 324207"/>
                <a:gd name="connsiteX1" fmla="*/ 32421 w 815274"/>
                <a:gd name="connsiteY1" fmla="*/ 0 h 324207"/>
                <a:gd name="connsiteX2" fmla="*/ 782853 w 815274"/>
                <a:gd name="connsiteY2" fmla="*/ 0 h 324207"/>
                <a:gd name="connsiteX3" fmla="*/ 815274 w 815274"/>
                <a:gd name="connsiteY3" fmla="*/ 32421 h 324207"/>
                <a:gd name="connsiteX4" fmla="*/ 815274 w 815274"/>
                <a:gd name="connsiteY4" fmla="*/ 291786 h 324207"/>
                <a:gd name="connsiteX5" fmla="*/ 782853 w 815274"/>
                <a:gd name="connsiteY5" fmla="*/ 324207 h 324207"/>
                <a:gd name="connsiteX6" fmla="*/ 32421 w 815274"/>
                <a:gd name="connsiteY6" fmla="*/ 324207 h 324207"/>
                <a:gd name="connsiteX7" fmla="*/ 0 w 815274"/>
                <a:gd name="connsiteY7" fmla="*/ 291786 h 324207"/>
                <a:gd name="connsiteX8" fmla="*/ 0 w 815274"/>
                <a:gd name="connsiteY8" fmla="*/ 32421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274" h="324207">
                  <a:moveTo>
                    <a:pt x="0" y="32421"/>
                  </a:moveTo>
                  <a:cubicBezTo>
                    <a:pt x="0" y="14515"/>
                    <a:pt x="14515" y="0"/>
                    <a:pt x="32421" y="0"/>
                  </a:cubicBezTo>
                  <a:lnTo>
                    <a:pt x="782853" y="0"/>
                  </a:lnTo>
                  <a:cubicBezTo>
                    <a:pt x="800759" y="0"/>
                    <a:pt x="815274" y="14515"/>
                    <a:pt x="815274" y="32421"/>
                  </a:cubicBezTo>
                  <a:lnTo>
                    <a:pt x="815274" y="291786"/>
                  </a:lnTo>
                  <a:cubicBezTo>
                    <a:pt x="815274" y="309692"/>
                    <a:pt x="800759" y="324207"/>
                    <a:pt x="782853" y="324207"/>
                  </a:cubicBezTo>
                  <a:lnTo>
                    <a:pt x="32421" y="324207"/>
                  </a:lnTo>
                  <a:cubicBezTo>
                    <a:pt x="14515" y="324207"/>
                    <a:pt x="0" y="309692"/>
                    <a:pt x="0" y="291786"/>
                  </a:cubicBezTo>
                  <a:lnTo>
                    <a:pt x="0" y="324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36" tIns="19656" rIns="24736" bIns="19656" numCol="1" spcCol="1270" anchor="ctr" anchorCtr="0">
              <a:noAutofit/>
            </a:bodyPr>
            <a:lstStyle/>
            <a:p>
              <a:pPr lvl="0" algn="ctr" defTabSz="355600">
                <a:spcBef>
                  <a:spcPct val="0"/>
                </a:spcBef>
                <a:spcAft>
                  <a:spcPct val="35000"/>
                </a:spcAft>
              </a:pPr>
              <a:r>
                <a:rPr lang="en-US" sz="800" b="1" kern="1200" dirty="0" smtClean="0">
                  <a:latin typeface="Abadi" panose="020B0604020104020204"/>
                </a:rPr>
                <a:t>Save </a:t>
              </a:r>
              <a:r>
                <a:rPr lang="en-US" sz="800" b="1" kern="1200" dirty="0" err="1" smtClean="0">
                  <a:latin typeface="Abadi" panose="020B0604020104020204"/>
                </a:rPr>
                <a:t>DataFrame</a:t>
              </a:r>
              <a:r>
                <a:rPr lang="en-US" sz="800" b="1" kern="1200" dirty="0" smtClean="0">
                  <a:latin typeface="Abadi" panose="020B0604020104020204"/>
                </a:rPr>
                <a:t> to CSV</a:t>
              </a:r>
              <a:endParaRPr lang="en-US" sz="800" kern="1200" dirty="0">
                <a:latin typeface="Abadi" panose="020B0604020104020204"/>
              </a:endParaRPr>
            </a:p>
          </p:txBody>
        </p: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84320" y="1792288"/>
            <a:ext cx="7286942"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3088322"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Key </a:t>
            </a:r>
            <a:r>
              <a:rPr lang="en-US" sz="2200" dirty="0" smtClean="0">
                <a:solidFill>
                  <a:schemeClr val="accent3">
                    <a:lumMod val="25000"/>
                  </a:schemeClr>
                </a:solidFill>
                <a:latin typeface="Abadi" panose="020B0604020104020204" pitchFamily="34" charset="0"/>
              </a:rPr>
              <a:t>Steps: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Collected </a:t>
            </a:r>
            <a:r>
              <a:rPr lang="en-US" sz="1800" dirty="0">
                <a:solidFill>
                  <a:schemeClr val="accent3">
                    <a:lumMod val="25000"/>
                  </a:schemeClr>
                </a:solidFill>
                <a:latin typeface="Abadi" panose="020B0604020104020204" pitchFamily="34" charset="0"/>
              </a:rPr>
              <a:t>data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API</a:t>
            </a:r>
            <a:r>
              <a:rPr lang="en-US" sz="1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Extracted </a:t>
            </a:r>
            <a:r>
              <a:rPr lang="en-US" sz="1800" dirty="0">
                <a:solidFill>
                  <a:schemeClr val="accent3">
                    <a:lumMod val="25000"/>
                  </a:schemeClr>
                </a:solidFill>
                <a:latin typeface="Abadi" panose="020B0604020104020204" pitchFamily="34" charset="0"/>
              </a:rPr>
              <a:t>booster version, launch site, payload data, and core data</a:t>
            </a:r>
            <a:r>
              <a:rPr lang="en-US" sz="1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Converted </a:t>
            </a:r>
            <a:r>
              <a:rPr lang="en-US" sz="1800" dirty="0">
                <a:solidFill>
                  <a:schemeClr val="accent3">
                    <a:lumMod val="25000"/>
                  </a:schemeClr>
                </a:solidFill>
                <a:latin typeface="Abadi" panose="020B0604020104020204" pitchFamily="34" charset="0"/>
              </a:rPr>
              <a:t>data to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and saved as CSV</a:t>
            </a:r>
            <a:r>
              <a:rPr lang="en-US" sz="1800" dirty="0" smtClean="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a:endParaRPr>
          </a:p>
          <a:p>
            <a:r>
              <a:rPr lang="en-US" dirty="0">
                <a:hlinkClick r:id="rId4"/>
              </a:rPr>
              <a:t>GitHub </a:t>
            </a:r>
            <a:r>
              <a:rPr lang="en-US" dirty="0" smtClean="0">
                <a:hlinkClick r:id="rId4"/>
              </a:rPr>
              <a:t>Link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9" name="Group 8"/>
          <p:cNvGrpSpPr/>
          <p:nvPr/>
        </p:nvGrpSpPr>
        <p:grpSpPr>
          <a:xfrm>
            <a:off x="4160521" y="2710258"/>
            <a:ext cx="7210742" cy="2768521"/>
            <a:chOff x="5978365" y="2710259"/>
            <a:chExt cx="5501923" cy="1604300"/>
          </a:xfrm>
        </p:grpSpPr>
        <p:sp>
          <p:nvSpPr>
            <p:cNvPr id="10" name="Freeform 9"/>
            <p:cNvSpPr/>
            <p:nvPr/>
          </p:nvSpPr>
          <p:spPr>
            <a:xfrm>
              <a:off x="5978365" y="3148997"/>
              <a:ext cx="917183" cy="756484"/>
            </a:xfrm>
            <a:custGeom>
              <a:avLst/>
              <a:gdLst>
                <a:gd name="connsiteX0" fmla="*/ 0 w 917183"/>
                <a:gd name="connsiteY0" fmla="*/ 75648 h 756484"/>
                <a:gd name="connsiteX1" fmla="*/ 75648 w 917183"/>
                <a:gd name="connsiteY1" fmla="*/ 0 h 756484"/>
                <a:gd name="connsiteX2" fmla="*/ 841535 w 917183"/>
                <a:gd name="connsiteY2" fmla="*/ 0 h 756484"/>
                <a:gd name="connsiteX3" fmla="*/ 917183 w 917183"/>
                <a:gd name="connsiteY3" fmla="*/ 75648 h 756484"/>
                <a:gd name="connsiteX4" fmla="*/ 917183 w 917183"/>
                <a:gd name="connsiteY4" fmla="*/ 680836 h 756484"/>
                <a:gd name="connsiteX5" fmla="*/ 841535 w 917183"/>
                <a:gd name="connsiteY5" fmla="*/ 756484 h 756484"/>
                <a:gd name="connsiteX6" fmla="*/ 75648 w 917183"/>
                <a:gd name="connsiteY6" fmla="*/ 756484 h 756484"/>
                <a:gd name="connsiteX7" fmla="*/ 0 w 917183"/>
                <a:gd name="connsiteY7" fmla="*/ 680836 h 756484"/>
                <a:gd name="connsiteX8" fmla="*/ 0 w 917183"/>
                <a:gd name="connsiteY8" fmla="*/ 75648 h 7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183" h="756484">
                  <a:moveTo>
                    <a:pt x="0" y="75648"/>
                  </a:moveTo>
                  <a:cubicBezTo>
                    <a:pt x="0" y="33869"/>
                    <a:pt x="33869" y="0"/>
                    <a:pt x="75648" y="0"/>
                  </a:cubicBezTo>
                  <a:lnTo>
                    <a:pt x="841535" y="0"/>
                  </a:lnTo>
                  <a:cubicBezTo>
                    <a:pt x="883314" y="0"/>
                    <a:pt x="917183" y="33869"/>
                    <a:pt x="917183" y="75648"/>
                  </a:cubicBezTo>
                  <a:lnTo>
                    <a:pt x="917183" y="680836"/>
                  </a:lnTo>
                  <a:cubicBezTo>
                    <a:pt x="917183" y="722615"/>
                    <a:pt x="883314" y="756484"/>
                    <a:pt x="841535" y="756484"/>
                  </a:cubicBezTo>
                  <a:lnTo>
                    <a:pt x="75648" y="756484"/>
                  </a:lnTo>
                  <a:cubicBezTo>
                    <a:pt x="33869" y="756484"/>
                    <a:pt x="0" y="722615"/>
                    <a:pt x="0" y="680836"/>
                  </a:cubicBezTo>
                  <a:lnTo>
                    <a:pt x="0" y="75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6934" tIns="26934" rIns="26934" bIns="189038" numCol="1" spcCol="1270" anchor="t" anchorCtr="0">
              <a:noAutofit/>
            </a:bodyPr>
            <a:lstStyle/>
            <a:p>
              <a:pPr marL="57150" lvl="1" indent="-57150" algn="l" defTabSz="222250">
                <a:spcBef>
                  <a:spcPct val="0"/>
                </a:spcBef>
                <a:spcAft>
                  <a:spcPct val="15000"/>
                </a:spcAft>
                <a:buChar char="••"/>
              </a:pPr>
              <a:r>
                <a:rPr lang="en-US" sz="900" kern="1200" dirty="0" smtClean="0">
                  <a:latin typeface="Abadi" panose="020B0604020104020204"/>
                </a:rPr>
                <a:t>URL: </a:t>
              </a:r>
              <a:r>
                <a:rPr lang="en-US" sz="900" kern="1200" dirty="0" smtClean="0">
                  <a:latin typeface="Abadi" panose="020B0604020104020204"/>
                  <a:hlinkClick r:id="rId5"/>
                </a:rPr>
                <a:t>https://en.wikipedia.org/wiki/List_of_Falcon_9_and_Falcon_Heavy_launches</a:t>
              </a:r>
              <a:endParaRPr lang="en-US" sz="900" kern="1200" dirty="0">
                <a:latin typeface="Abadi" panose="020B0604020104020204"/>
              </a:endParaRPr>
            </a:p>
            <a:p>
              <a:pPr marL="57150" lvl="1" indent="-57150" defTabSz="222250">
                <a:spcBef>
                  <a:spcPct val="0"/>
                </a:spcBef>
                <a:spcAft>
                  <a:spcPct val="15000"/>
                </a:spcAft>
                <a:buChar char="••"/>
              </a:pPr>
              <a:r>
                <a:rPr lang="en-US" sz="900" kern="1200" dirty="0" smtClean="0">
                  <a:latin typeface="Abadi" panose="020B0604020104020204"/>
                </a:rPr>
                <a:t>Method: </a:t>
              </a:r>
              <a:r>
                <a:rPr lang="en-US" sz="900" dirty="0">
                  <a:latin typeface="Abadi" panose="020B0604020104020204"/>
                </a:rPr>
                <a:t>GET request to fetch the web page.</a:t>
              </a:r>
              <a:endParaRPr lang="en-US" sz="900" kern="1200" dirty="0">
                <a:latin typeface="Abadi" panose="020B0604020104020204"/>
              </a:endParaRPr>
            </a:p>
          </p:txBody>
        </p:sp>
        <p:sp>
          <p:nvSpPr>
            <p:cNvPr id="11" name="Shape 10"/>
            <p:cNvSpPr/>
            <p:nvPr/>
          </p:nvSpPr>
          <p:spPr>
            <a:xfrm>
              <a:off x="6509020" y="3383836"/>
              <a:ext cx="930723" cy="930723"/>
            </a:xfrm>
            <a:prstGeom prst="leftCircularArrow">
              <a:avLst>
                <a:gd name="adj1" fmla="val 2293"/>
                <a:gd name="adj2" fmla="val 276537"/>
                <a:gd name="adj3" fmla="val 2052048"/>
                <a:gd name="adj4" fmla="val 9024489"/>
                <a:gd name="adj5" fmla="val 267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Freeform 11"/>
            <p:cNvSpPr/>
            <p:nvPr/>
          </p:nvSpPr>
          <p:spPr>
            <a:xfrm>
              <a:off x="6182184" y="3743378"/>
              <a:ext cx="815274" cy="324207"/>
            </a:xfrm>
            <a:custGeom>
              <a:avLst/>
              <a:gdLst>
                <a:gd name="connsiteX0" fmla="*/ 0 w 815274"/>
                <a:gd name="connsiteY0" fmla="*/ 32421 h 324207"/>
                <a:gd name="connsiteX1" fmla="*/ 32421 w 815274"/>
                <a:gd name="connsiteY1" fmla="*/ 0 h 324207"/>
                <a:gd name="connsiteX2" fmla="*/ 782853 w 815274"/>
                <a:gd name="connsiteY2" fmla="*/ 0 h 324207"/>
                <a:gd name="connsiteX3" fmla="*/ 815274 w 815274"/>
                <a:gd name="connsiteY3" fmla="*/ 32421 h 324207"/>
                <a:gd name="connsiteX4" fmla="*/ 815274 w 815274"/>
                <a:gd name="connsiteY4" fmla="*/ 291786 h 324207"/>
                <a:gd name="connsiteX5" fmla="*/ 782853 w 815274"/>
                <a:gd name="connsiteY5" fmla="*/ 324207 h 324207"/>
                <a:gd name="connsiteX6" fmla="*/ 32421 w 815274"/>
                <a:gd name="connsiteY6" fmla="*/ 324207 h 324207"/>
                <a:gd name="connsiteX7" fmla="*/ 0 w 815274"/>
                <a:gd name="connsiteY7" fmla="*/ 291786 h 324207"/>
                <a:gd name="connsiteX8" fmla="*/ 0 w 815274"/>
                <a:gd name="connsiteY8" fmla="*/ 32421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274" h="324207">
                  <a:moveTo>
                    <a:pt x="0" y="32421"/>
                  </a:moveTo>
                  <a:cubicBezTo>
                    <a:pt x="0" y="14515"/>
                    <a:pt x="14515" y="0"/>
                    <a:pt x="32421" y="0"/>
                  </a:cubicBezTo>
                  <a:lnTo>
                    <a:pt x="782853" y="0"/>
                  </a:lnTo>
                  <a:cubicBezTo>
                    <a:pt x="800759" y="0"/>
                    <a:pt x="815274" y="14515"/>
                    <a:pt x="815274" y="32421"/>
                  </a:cubicBezTo>
                  <a:lnTo>
                    <a:pt x="815274" y="291786"/>
                  </a:lnTo>
                  <a:cubicBezTo>
                    <a:pt x="815274" y="309692"/>
                    <a:pt x="800759" y="324207"/>
                    <a:pt x="782853" y="324207"/>
                  </a:cubicBezTo>
                  <a:lnTo>
                    <a:pt x="32421" y="324207"/>
                  </a:lnTo>
                  <a:cubicBezTo>
                    <a:pt x="14515" y="324207"/>
                    <a:pt x="0" y="309692"/>
                    <a:pt x="0" y="291786"/>
                  </a:cubicBezTo>
                  <a:lnTo>
                    <a:pt x="0" y="324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36" tIns="19656" rIns="24736" bIns="19656" numCol="1" spcCol="1270" anchor="ctr" anchorCtr="0">
              <a:noAutofit/>
            </a:bodyPr>
            <a:lstStyle/>
            <a:p>
              <a:pPr lvl="0" algn="ctr" defTabSz="355600">
                <a:spcBef>
                  <a:spcPct val="0"/>
                </a:spcBef>
                <a:spcAft>
                  <a:spcPct val="35000"/>
                </a:spcAft>
              </a:pPr>
              <a:r>
                <a:rPr lang="en-US" sz="800" b="1" dirty="0">
                  <a:latin typeface="Abadi" panose="020B0604020104020204"/>
                </a:rPr>
                <a:t>Request Wikipedia </a:t>
              </a:r>
              <a:r>
                <a:rPr lang="en-US" sz="800" b="1" dirty="0" smtClean="0">
                  <a:latin typeface="Abadi" panose="020B0604020104020204"/>
                </a:rPr>
                <a:t>Page</a:t>
              </a:r>
              <a:endParaRPr lang="en-US" sz="800" kern="1200" dirty="0">
                <a:latin typeface="Abadi" panose="020B0604020104020204"/>
              </a:endParaRPr>
            </a:p>
          </p:txBody>
        </p:sp>
        <p:sp>
          <p:nvSpPr>
            <p:cNvPr id="13" name="Freeform 12"/>
            <p:cNvSpPr/>
            <p:nvPr/>
          </p:nvSpPr>
          <p:spPr>
            <a:xfrm>
              <a:off x="7099073" y="3148997"/>
              <a:ext cx="917183" cy="756484"/>
            </a:xfrm>
            <a:custGeom>
              <a:avLst/>
              <a:gdLst>
                <a:gd name="connsiteX0" fmla="*/ 0 w 917183"/>
                <a:gd name="connsiteY0" fmla="*/ 75648 h 756484"/>
                <a:gd name="connsiteX1" fmla="*/ 75648 w 917183"/>
                <a:gd name="connsiteY1" fmla="*/ 0 h 756484"/>
                <a:gd name="connsiteX2" fmla="*/ 841535 w 917183"/>
                <a:gd name="connsiteY2" fmla="*/ 0 h 756484"/>
                <a:gd name="connsiteX3" fmla="*/ 917183 w 917183"/>
                <a:gd name="connsiteY3" fmla="*/ 75648 h 756484"/>
                <a:gd name="connsiteX4" fmla="*/ 917183 w 917183"/>
                <a:gd name="connsiteY4" fmla="*/ 680836 h 756484"/>
                <a:gd name="connsiteX5" fmla="*/ 841535 w 917183"/>
                <a:gd name="connsiteY5" fmla="*/ 756484 h 756484"/>
                <a:gd name="connsiteX6" fmla="*/ 75648 w 917183"/>
                <a:gd name="connsiteY6" fmla="*/ 756484 h 756484"/>
                <a:gd name="connsiteX7" fmla="*/ 0 w 917183"/>
                <a:gd name="connsiteY7" fmla="*/ 680836 h 756484"/>
                <a:gd name="connsiteX8" fmla="*/ 0 w 917183"/>
                <a:gd name="connsiteY8" fmla="*/ 75648 h 7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183" h="756484">
                  <a:moveTo>
                    <a:pt x="0" y="75648"/>
                  </a:moveTo>
                  <a:cubicBezTo>
                    <a:pt x="0" y="33869"/>
                    <a:pt x="33869" y="0"/>
                    <a:pt x="75648" y="0"/>
                  </a:cubicBezTo>
                  <a:lnTo>
                    <a:pt x="841535" y="0"/>
                  </a:lnTo>
                  <a:cubicBezTo>
                    <a:pt x="883314" y="0"/>
                    <a:pt x="917183" y="33869"/>
                    <a:pt x="917183" y="75648"/>
                  </a:cubicBezTo>
                  <a:lnTo>
                    <a:pt x="917183" y="680836"/>
                  </a:lnTo>
                  <a:cubicBezTo>
                    <a:pt x="917183" y="722615"/>
                    <a:pt x="883314" y="756484"/>
                    <a:pt x="841535" y="756484"/>
                  </a:cubicBezTo>
                  <a:lnTo>
                    <a:pt x="75648" y="756484"/>
                  </a:lnTo>
                  <a:cubicBezTo>
                    <a:pt x="33869" y="756484"/>
                    <a:pt x="0" y="722615"/>
                    <a:pt x="0" y="680836"/>
                  </a:cubicBezTo>
                  <a:lnTo>
                    <a:pt x="0" y="75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6934" tIns="189038" rIns="26934" bIns="26934" numCol="1" spcCol="1270" anchor="t" anchorCtr="0">
              <a:noAutofit/>
            </a:bodyPr>
            <a:lstStyle/>
            <a:p>
              <a:pPr marL="57150" lvl="1" indent="-57150" algn="l" defTabSz="222250">
                <a:spcBef>
                  <a:spcPct val="0"/>
                </a:spcBef>
                <a:spcAft>
                  <a:spcPct val="15000"/>
                </a:spcAft>
                <a:buChar char="••"/>
              </a:pPr>
              <a:endParaRPr lang="en-US" sz="900" kern="1200" dirty="0" smtClean="0">
                <a:latin typeface="Abadi" panose="020B0604020104020204"/>
              </a:endParaRPr>
            </a:p>
            <a:p>
              <a:pPr marL="57150" lvl="1" indent="-57150" defTabSz="222250">
                <a:spcBef>
                  <a:spcPct val="0"/>
                </a:spcBef>
                <a:spcAft>
                  <a:spcPct val="15000"/>
                </a:spcAft>
                <a:buChar char="••"/>
              </a:pPr>
              <a:r>
                <a:rPr lang="en-US" sz="900" dirty="0">
                  <a:latin typeface="Abadi" panose="020B0604020104020204"/>
                </a:rPr>
                <a:t>Create </a:t>
              </a:r>
              <a:r>
                <a:rPr lang="en-US" sz="900" dirty="0" err="1">
                  <a:latin typeface="Abadi" panose="020B0604020104020204"/>
                </a:rPr>
                <a:t>BeautifulSoup</a:t>
              </a:r>
              <a:r>
                <a:rPr lang="en-US" sz="900" dirty="0">
                  <a:latin typeface="Abadi" panose="020B0604020104020204"/>
                </a:rPr>
                <a:t> object to parse HTML content.</a:t>
              </a:r>
              <a:endParaRPr lang="en-US" sz="900" kern="1200" dirty="0">
                <a:latin typeface="Abadi" panose="020B0604020104020204"/>
              </a:endParaRPr>
            </a:p>
          </p:txBody>
        </p:sp>
        <p:sp>
          <p:nvSpPr>
            <p:cNvPr id="14" name="Circular Arrow 13"/>
            <p:cNvSpPr/>
            <p:nvPr/>
          </p:nvSpPr>
          <p:spPr>
            <a:xfrm>
              <a:off x="7622084" y="2710259"/>
              <a:ext cx="1047919" cy="1047919"/>
            </a:xfrm>
            <a:prstGeom prst="circularArrow">
              <a:avLst>
                <a:gd name="adj1" fmla="val 2036"/>
                <a:gd name="adj2" fmla="val 244168"/>
                <a:gd name="adj3" fmla="val 19580321"/>
                <a:gd name="adj4" fmla="val 12575511"/>
                <a:gd name="adj5" fmla="val 2376"/>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Freeform 14"/>
            <p:cNvSpPr/>
            <p:nvPr/>
          </p:nvSpPr>
          <p:spPr>
            <a:xfrm>
              <a:off x="7302891" y="2986893"/>
              <a:ext cx="815274" cy="324207"/>
            </a:xfrm>
            <a:custGeom>
              <a:avLst/>
              <a:gdLst>
                <a:gd name="connsiteX0" fmla="*/ 0 w 815274"/>
                <a:gd name="connsiteY0" fmla="*/ 32421 h 324207"/>
                <a:gd name="connsiteX1" fmla="*/ 32421 w 815274"/>
                <a:gd name="connsiteY1" fmla="*/ 0 h 324207"/>
                <a:gd name="connsiteX2" fmla="*/ 782853 w 815274"/>
                <a:gd name="connsiteY2" fmla="*/ 0 h 324207"/>
                <a:gd name="connsiteX3" fmla="*/ 815274 w 815274"/>
                <a:gd name="connsiteY3" fmla="*/ 32421 h 324207"/>
                <a:gd name="connsiteX4" fmla="*/ 815274 w 815274"/>
                <a:gd name="connsiteY4" fmla="*/ 291786 h 324207"/>
                <a:gd name="connsiteX5" fmla="*/ 782853 w 815274"/>
                <a:gd name="connsiteY5" fmla="*/ 324207 h 324207"/>
                <a:gd name="connsiteX6" fmla="*/ 32421 w 815274"/>
                <a:gd name="connsiteY6" fmla="*/ 324207 h 324207"/>
                <a:gd name="connsiteX7" fmla="*/ 0 w 815274"/>
                <a:gd name="connsiteY7" fmla="*/ 291786 h 324207"/>
                <a:gd name="connsiteX8" fmla="*/ 0 w 815274"/>
                <a:gd name="connsiteY8" fmla="*/ 32421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274" h="324207">
                  <a:moveTo>
                    <a:pt x="0" y="32421"/>
                  </a:moveTo>
                  <a:cubicBezTo>
                    <a:pt x="0" y="14515"/>
                    <a:pt x="14515" y="0"/>
                    <a:pt x="32421" y="0"/>
                  </a:cubicBezTo>
                  <a:lnTo>
                    <a:pt x="782853" y="0"/>
                  </a:lnTo>
                  <a:cubicBezTo>
                    <a:pt x="800759" y="0"/>
                    <a:pt x="815274" y="14515"/>
                    <a:pt x="815274" y="32421"/>
                  </a:cubicBezTo>
                  <a:lnTo>
                    <a:pt x="815274" y="291786"/>
                  </a:lnTo>
                  <a:cubicBezTo>
                    <a:pt x="815274" y="309692"/>
                    <a:pt x="800759" y="324207"/>
                    <a:pt x="782853" y="324207"/>
                  </a:cubicBezTo>
                  <a:lnTo>
                    <a:pt x="32421" y="324207"/>
                  </a:lnTo>
                  <a:cubicBezTo>
                    <a:pt x="14515" y="324207"/>
                    <a:pt x="0" y="309692"/>
                    <a:pt x="0" y="291786"/>
                  </a:cubicBezTo>
                  <a:lnTo>
                    <a:pt x="0" y="324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36" tIns="19656" rIns="24736" bIns="19656" numCol="1" spcCol="1270" anchor="ctr" anchorCtr="0">
              <a:noAutofit/>
            </a:bodyPr>
            <a:lstStyle/>
            <a:p>
              <a:pPr lvl="0" algn="ctr" defTabSz="355600">
                <a:spcBef>
                  <a:spcPct val="0"/>
                </a:spcBef>
                <a:spcAft>
                  <a:spcPct val="35000"/>
                </a:spcAft>
              </a:pPr>
              <a:r>
                <a:rPr lang="en-US" sz="800" dirty="0">
                  <a:latin typeface="Abadi" panose="020B0604020104020204"/>
                </a:rPr>
                <a:t>Parse HTML Using </a:t>
              </a:r>
              <a:r>
                <a:rPr lang="en-US" sz="800" dirty="0" err="1">
                  <a:latin typeface="Abadi" panose="020B0604020104020204"/>
                </a:rPr>
                <a:t>BeautifulSoup</a:t>
              </a:r>
              <a:endParaRPr lang="en-US" sz="800" kern="1200" dirty="0">
                <a:latin typeface="Abadi" panose="020B0604020104020204"/>
              </a:endParaRPr>
            </a:p>
          </p:txBody>
        </p:sp>
        <p:sp>
          <p:nvSpPr>
            <p:cNvPr id="16" name="Freeform 15"/>
            <p:cNvSpPr/>
            <p:nvPr/>
          </p:nvSpPr>
          <p:spPr>
            <a:xfrm>
              <a:off x="8219780" y="3148997"/>
              <a:ext cx="917183" cy="756484"/>
            </a:xfrm>
            <a:custGeom>
              <a:avLst/>
              <a:gdLst>
                <a:gd name="connsiteX0" fmla="*/ 0 w 917183"/>
                <a:gd name="connsiteY0" fmla="*/ 75648 h 756484"/>
                <a:gd name="connsiteX1" fmla="*/ 75648 w 917183"/>
                <a:gd name="connsiteY1" fmla="*/ 0 h 756484"/>
                <a:gd name="connsiteX2" fmla="*/ 841535 w 917183"/>
                <a:gd name="connsiteY2" fmla="*/ 0 h 756484"/>
                <a:gd name="connsiteX3" fmla="*/ 917183 w 917183"/>
                <a:gd name="connsiteY3" fmla="*/ 75648 h 756484"/>
                <a:gd name="connsiteX4" fmla="*/ 917183 w 917183"/>
                <a:gd name="connsiteY4" fmla="*/ 680836 h 756484"/>
                <a:gd name="connsiteX5" fmla="*/ 841535 w 917183"/>
                <a:gd name="connsiteY5" fmla="*/ 756484 h 756484"/>
                <a:gd name="connsiteX6" fmla="*/ 75648 w 917183"/>
                <a:gd name="connsiteY6" fmla="*/ 756484 h 756484"/>
                <a:gd name="connsiteX7" fmla="*/ 0 w 917183"/>
                <a:gd name="connsiteY7" fmla="*/ 680836 h 756484"/>
                <a:gd name="connsiteX8" fmla="*/ 0 w 917183"/>
                <a:gd name="connsiteY8" fmla="*/ 75648 h 7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183" h="756484">
                  <a:moveTo>
                    <a:pt x="0" y="75648"/>
                  </a:moveTo>
                  <a:cubicBezTo>
                    <a:pt x="0" y="33869"/>
                    <a:pt x="33869" y="0"/>
                    <a:pt x="75648" y="0"/>
                  </a:cubicBezTo>
                  <a:lnTo>
                    <a:pt x="841535" y="0"/>
                  </a:lnTo>
                  <a:cubicBezTo>
                    <a:pt x="883314" y="0"/>
                    <a:pt x="917183" y="33869"/>
                    <a:pt x="917183" y="75648"/>
                  </a:cubicBezTo>
                  <a:lnTo>
                    <a:pt x="917183" y="680836"/>
                  </a:lnTo>
                  <a:cubicBezTo>
                    <a:pt x="917183" y="722615"/>
                    <a:pt x="883314" y="756484"/>
                    <a:pt x="841535" y="756484"/>
                  </a:cubicBezTo>
                  <a:lnTo>
                    <a:pt x="75648" y="756484"/>
                  </a:lnTo>
                  <a:cubicBezTo>
                    <a:pt x="33869" y="756484"/>
                    <a:pt x="0" y="722615"/>
                    <a:pt x="0" y="680836"/>
                  </a:cubicBezTo>
                  <a:lnTo>
                    <a:pt x="0" y="75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6934" tIns="26934" rIns="26934" bIns="189038" numCol="1" spcCol="1270" anchor="t" anchorCtr="0">
              <a:noAutofit/>
            </a:bodyPr>
            <a:lstStyle/>
            <a:p>
              <a:pPr marL="57150" lvl="1" indent="-57150" defTabSz="222250">
                <a:spcBef>
                  <a:spcPct val="0"/>
                </a:spcBef>
                <a:spcAft>
                  <a:spcPct val="15000"/>
                </a:spcAft>
                <a:buChar char="••"/>
              </a:pPr>
              <a:r>
                <a:rPr lang="en-US" sz="800" dirty="0">
                  <a:latin typeface="Abadi" panose="020B0604020104020204"/>
                </a:rPr>
                <a:t>Iterate through the table rows and columns to extract the data </a:t>
              </a:r>
              <a:r>
                <a:rPr lang="en-US" sz="800" dirty="0" smtClean="0">
                  <a:latin typeface="Abadi" panose="020B0604020104020204"/>
                </a:rPr>
                <a:t>needed</a:t>
              </a:r>
              <a:endParaRPr lang="en-US" sz="700" kern="1200" dirty="0">
                <a:latin typeface="Abadi" panose="020B0604020104020204"/>
              </a:endParaRPr>
            </a:p>
            <a:p>
              <a:pPr marL="114300" lvl="2" indent="-57150" algn="l" defTabSz="222250">
                <a:spcBef>
                  <a:spcPct val="0"/>
                </a:spcBef>
                <a:spcAft>
                  <a:spcPct val="15000"/>
                </a:spcAft>
                <a:buChar char="••"/>
              </a:pPr>
              <a:r>
                <a:rPr lang="en-US" sz="700" kern="1200" dirty="0" err="1" smtClean="0">
                  <a:latin typeface="Abadi" panose="020B0604020104020204"/>
                </a:rPr>
                <a:t>getPayloadData</a:t>
              </a:r>
              <a:r>
                <a:rPr lang="en-US" sz="700" kern="1200" dirty="0" smtClean="0">
                  <a:latin typeface="Abadi" panose="020B0604020104020204"/>
                </a:rPr>
                <a:t>(data)</a:t>
              </a:r>
              <a:endParaRPr lang="en-US" sz="700" kern="1200" dirty="0">
                <a:latin typeface="Abadi" panose="020B0604020104020204"/>
              </a:endParaRPr>
            </a:p>
            <a:p>
              <a:pPr marL="114300" lvl="2" indent="-57150" algn="l" defTabSz="222250">
                <a:spcBef>
                  <a:spcPct val="0"/>
                </a:spcBef>
                <a:spcAft>
                  <a:spcPct val="15000"/>
                </a:spcAft>
                <a:buChar char="••"/>
              </a:pPr>
              <a:r>
                <a:rPr lang="en-US" sz="700" kern="1200" dirty="0" err="1" smtClean="0">
                  <a:latin typeface="Abadi" panose="020B0604020104020204"/>
                </a:rPr>
                <a:t>getCoreData</a:t>
              </a:r>
              <a:r>
                <a:rPr lang="en-US" sz="700" kern="1200" dirty="0" smtClean="0">
                  <a:latin typeface="Abadi" panose="020B0604020104020204"/>
                </a:rPr>
                <a:t>(data)</a:t>
              </a:r>
              <a:endParaRPr lang="en-US" sz="700" kern="1200" dirty="0">
                <a:latin typeface="Abadi" panose="020B0604020104020204"/>
              </a:endParaRPr>
            </a:p>
          </p:txBody>
        </p:sp>
        <p:sp>
          <p:nvSpPr>
            <p:cNvPr id="17" name="Shape 16"/>
            <p:cNvSpPr/>
            <p:nvPr/>
          </p:nvSpPr>
          <p:spPr>
            <a:xfrm>
              <a:off x="8750435" y="3383836"/>
              <a:ext cx="930723" cy="930723"/>
            </a:xfrm>
            <a:prstGeom prst="leftCircularArrow">
              <a:avLst>
                <a:gd name="adj1" fmla="val 2293"/>
                <a:gd name="adj2" fmla="val 276537"/>
                <a:gd name="adj3" fmla="val 2052048"/>
                <a:gd name="adj4" fmla="val 9024489"/>
                <a:gd name="adj5" fmla="val 267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Freeform 17"/>
            <p:cNvSpPr/>
            <p:nvPr/>
          </p:nvSpPr>
          <p:spPr>
            <a:xfrm>
              <a:off x="8423599" y="3743378"/>
              <a:ext cx="815274" cy="324207"/>
            </a:xfrm>
            <a:custGeom>
              <a:avLst/>
              <a:gdLst>
                <a:gd name="connsiteX0" fmla="*/ 0 w 815274"/>
                <a:gd name="connsiteY0" fmla="*/ 32421 h 324207"/>
                <a:gd name="connsiteX1" fmla="*/ 32421 w 815274"/>
                <a:gd name="connsiteY1" fmla="*/ 0 h 324207"/>
                <a:gd name="connsiteX2" fmla="*/ 782853 w 815274"/>
                <a:gd name="connsiteY2" fmla="*/ 0 h 324207"/>
                <a:gd name="connsiteX3" fmla="*/ 815274 w 815274"/>
                <a:gd name="connsiteY3" fmla="*/ 32421 h 324207"/>
                <a:gd name="connsiteX4" fmla="*/ 815274 w 815274"/>
                <a:gd name="connsiteY4" fmla="*/ 291786 h 324207"/>
                <a:gd name="connsiteX5" fmla="*/ 782853 w 815274"/>
                <a:gd name="connsiteY5" fmla="*/ 324207 h 324207"/>
                <a:gd name="connsiteX6" fmla="*/ 32421 w 815274"/>
                <a:gd name="connsiteY6" fmla="*/ 324207 h 324207"/>
                <a:gd name="connsiteX7" fmla="*/ 0 w 815274"/>
                <a:gd name="connsiteY7" fmla="*/ 291786 h 324207"/>
                <a:gd name="connsiteX8" fmla="*/ 0 w 815274"/>
                <a:gd name="connsiteY8" fmla="*/ 32421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274" h="324207">
                  <a:moveTo>
                    <a:pt x="0" y="32421"/>
                  </a:moveTo>
                  <a:cubicBezTo>
                    <a:pt x="0" y="14515"/>
                    <a:pt x="14515" y="0"/>
                    <a:pt x="32421" y="0"/>
                  </a:cubicBezTo>
                  <a:lnTo>
                    <a:pt x="782853" y="0"/>
                  </a:lnTo>
                  <a:cubicBezTo>
                    <a:pt x="800759" y="0"/>
                    <a:pt x="815274" y="14515"/>
                    <a:pt x="815274" y="32421"/>
                  </a:cubicBezTo>
                  <a:lnTo>
                    <a:pt x="815274" y="291786"/>
                  </a:lnTo>
                  <a:cubicBezTo>
                    <a:pt x="815274" y="309692"/>
                    <a:pt x="800759" y="324207"/>
                    <a:pt x="782853" y="324207"/>
                  </a:cubicBezTo>
                  <a:lnTo>
                    <a:pt x="32421" y="324207"/>
                  </a:lnTo>
                  <a:cubicBezTo>
                    <a:pt x="14515" y="324207"/>
                    <a:pt x="0" y="309692"/>
                    <a:pt x="0" y="291786"/>
                  </a:cubicBezTo>
                  <a:lnTo>
                    <a:pt x="0" y="324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36" tIns="19656" rIns="24736" bIns="19656" numCol="1" spcCol="1270" anchor="ctr" anchorCtr="0">
              <a:noAutofit/>
            </a:bodyPr>
            <a:lstStyle/>
            <a:p>
              <a:pPr lvl="0" algn="ctr" defTabSz="355600">
                <a:spcBef>
                  <a:spcPct val="0"/>
                </a:spcBef>
                <a:spcAft>
                  <a:spcPct val="35000"/>
                </a:spcAft>
              </a:pPr>
              <a:r>
                <a:rPr lang="en-US" sz="800" dirty="0">
                  <a:latin typeface="Abadi" panose="020B0604020104020204"/>
                </a:rPr>
                <a:t>Extract Table Data</a:t>
              </a:r>
              <a:endParaRPr lang="en-US" sz="800" kern="1200" dirty="0">
                <a:latin typeface="Abadi" panose="020B0604020104020204"/>
              </a:endParaRPr>
            </a:p>
          </p:txBody>
        </p:sp>
        <p:sp>
          <p:nvSpPr>
            <p:cNvPr id="19" name="Freeform 18"/>
            <p:cNvSpPr/>
            <p:nvPr/>
          </p:nvSpPr>
          <p:spPr>
            <a:xfrm>
              <a:off x="9340488" y="3148997"/>
              <a:ext cx="917183" cy="756484"/>
            </a:xfrm>
            <a:custGeom>
              <a:avLst/>
              <a:gdLst>
                <a:gd name="connsiteX0" fmla="*/ 0 w 917183"/>
                <a:gd name="connsiteY0" fmla="*/ 75648 h 756484"/>
                <a:gd name="connsiteX1" fmla="*/ 75648 w 917183"/>
                <a:gd name="connsiteY1" fmla="*/ 0 h 756484"/>
                <a:gd name="connsiteX2" fmla="*/ 841535 w 917183"/>
                <a:gd name="connsiteY2" fmla="*/ 0 h 756484"/>
                <a:gd name="connsiteX3" fmla="*/ 917183 w 917183"/>
                <a:gd name="connsiteY3" fmla="*/ 75648 h 756484"/>
                <a:gd name="connsiteX4" fmla="*/ 917183 w 917183"/>
                <a:gd name="connsiteY4" fmla="*/ 680836 h 756484"/>
                <a:gd name="connsiteX5" fmla="*/ 841535 w 917183"/>
                <a:gd name="connsiteY5" fmla="*/ 756484 h 756484"/>
                <a:gd name="connsiteX6" fmla="*/ 75648 w 917183"/>
                <a:gd name="connsiteY6" fmla="*/ 756484 h 756484"/>
                <a:gd name="connsiteX7" fmla="*/ 0 w 917183"/>
                <a:gd name="connsiteY7" fmla="*/ 680836 h 756484"/>
                <a:gd name="connsiteX8" fmla="*/ 0 w 917183"/>
                <a:gd name="connsiteY8" fmla="*/ 75648 h 7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183" h="756484">
                  <a:moveTo>
                    <a:pt x="0" y="75648"/>
                  </a:moveTo>
                  <a:cubicBezTo>
                    <a:pt x="0" y="33869"/>
                    <a:pt x="33869" y="0"/>
                    <a:pt x="75648" y="0"/>
                  </a:cubicBezTo>
                  <a:lnTo>
                    <a:pt x="841535" y="0"/>
                  </a:lnTo>
                  <a:cubicBezTo>
                    <a:pt x="883314" y="0"/>
                    <a:pt x="917183" y="33869"/>
                    <a:pt x="917183" y="75648"/>
                  </a:cubicBezTo>
                  <a:lnTo>
                    <a:pt x="917183" y="680836"/>
                  </a:lnTo>
                  <a:cubicBezTo>
                    <a:pt x="917183" y="722615"/>
                    <a:pt x="883314" y="756484"/>
                    <a:pt x="841535" y="756484"/>
                  </a:cubicBezTo>
                  <a:lnTo>
                    <a:pt x="75648" y="756484"/>
                  </a:lnTo>
                  <a:cubicBezTo>
                    <a:pt x="33869" y="756484"/>
                    <a:pt x="0" y="722615"/>
                    <a:pt x="0" y="680836"/>
                  </a:cubicBezTo>
                  <a:lnTo>
                    <a:pt x="0" y="75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6934" tIns="189038" rIns="26934" bIns="26934" numCol="1" spcCol="1270" anchor="t" anchorCtr="0">
              <a:noAutofit/>
            </a:bodyPr>
            <a:lstStyle/>
            <a:p>
              <a:pPr marL="57150" lvl="1" indent="-57150" algn="l" defTabSz="222250">
                <a:spcBef>
                  <a:spcPct val="0"/>
                </a:spcBef>
                <a:spcAft>
                  <a:spcPct val="15000"/>
                </a:spcAft>
                <a:buChar char="••"/>
              </a:pPr>
              <a:endParaRPr lang="en-US" sz="900" kern="1200" dirty="0" smtClean="0">
                <a:latin typeface="Abadi" panose="020B0604020104020204"/>
              </a:endParaRPr>
            </a:p>
            <a:p>
              <a:pPr marL="57150" lvl="1" indent="-57150" defTabSz="222250">
                <a:spcBef>
                  <a:spcPct val="0"/>
                </a:spcBef>
                <a:spcAft>
                  <a:spcPct val="15000"/>
                </a:spcAft>
                <a:buChar char="••"/>
              </a:pPr>
              <a:r>
                <a:rPr lang="en-US" sz="900" dirty="0">
                  <a:latin typeface="Abadi" panose="020B0604020104020204"/>
                </a:rPr>
                <a:t>Use pandas to create </a:t>
              </a:r>
              <a:r>
                <a:rPr lang="en-US" sz="900" dirty="0" err="1">
                  <a:latin typeface="Abadi" panose="020B0604020104020204"/>
                </a:rPr>
                <a:t>DataFrame</a:t>
              </a:r>
              <a:r>
                <a:rPr lang="en-US" sz="900" dirty="0">
                  <a:latin typeface="Abadi" panose="020B0604020104020204"/>
                </a:rPr>
                <a:t> from extracted table data.</a:t>
              </a:r>
              <a:endParaRPr lang="en-US" sz="900" kern="1200" dirty="0">
                <a:latin typeface="Abadi" panose="020B0604020104020204"/>
              </a:endParaRPr>
            </a:p>
          </p:txBody>
        </p:sp>
        <p:sp>
          <p:nvSpPr>
            <p:cNvPr id="20" name="Circular Arrow 19"/>
            <p:cNvSpPr/>
            <p:nvPr/>
          </p:nvSpPr>
          <p:spPr>
            <a:xfrm>
              <a:off x="9863499" y="2710259"/>
              <a:ext cx="1047919" cy="1047919"/>
            </a:xfrm>
            <a:prstGeom prst="circularArrow">
              <a:avLst>
                <a:gd name="adj1" fmla="val 2036"/>
                <a:gd name="adj2" fmla="val 244168"/>
                <a:gd name="adj3" fmla="val 19580321"/>
                <a:gd name="adj4" fmla="val 12575511"/>
                <a:gd name="adj5" fmla="val 2376"/>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reeform 20"/>
            <p:cNvSpPr/>
            <p:nvPr/>
          </p:nvSpPr>
          <p:spPr>
            <a:xfrm>
              <a:off x="9544307" y="2986893"/>
              <a:ext cx="815274" cy="324207"/>
            </a:xfrm>
            <a:custGeom>
              <a:avLst/>
              <a:gdLst>
                <a:gd name="connsiteX0" fmla="*/ 0 w 815274"/>
                <a:gd name="connsiteY0" fmla="*/ 32421 h 324207"/>
                <a:gd name="connsiteX1" fmla="*/ 32421 w 815274"/>
                <a:gd name="connsiteY1" fmla="*/ 0 h 324207"/>
                <a:gd name="connsiteX2" fmla="*/ 782853 w 815274"/>
                <a:gd name="connsiteY2" fmla="*/ 0 h 324207"/>
                <a:gd name="connsiteX3" fmla="*/ 815274 w 815274"/>
                <a:gd name="connsiteY3" fmla="*/ 32421 h 324207"/>
                <a:gd name="connsiteX4" fmla="*/ 815274 w 815274"/>
                <a:gd name="connsiteY4" fmla="*/ 291786 h 324207"/>
                <a:gd name="connsiteX5" fmla="*/ 782853 w 815274"/>
                <a:gd name="connsiteY5" fmla="*/ 324207 h 324207"/>
                <a:gd name="connsiteX6" fmla="*/ 32421 w 815274"/>
                <a:gd name="connsiteY6" fmla="*/ 324207 h 324207"/>
                <a:gd name="connsiteX7" fmla="*/ 0 w 815274"/>
                <a:gd name="connsiteY7" fmla="*/ 291786 h 324207"/>
                <a:gd name="connsiteX8" fmla="*/ 0 w 815274"/>
                <a:gd name="connsiteY8" fmla="*/ 32421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274" h="324207">
                  <a:moveTo>
                    <a:pt x="0" y="32421"/>
                  </a:moveTo>
                  <a:cubicBezTo>
                    <a:pt x="0" y="14515"/>
                    <a:pt x="14515" y="0"/>
                    <a:pt x="32421" y="0"/>
                  </a:cubicBezTo>
                  <a:lnTo>
                    <a:pt x="782853" y="0"/>
                  </a:lnTo>
                  <a:cubicBezTo>
                    <a:pt x="800759" y="0"/>
                    <a:pt x="815274" y="14515"/>
                    <a:pt x="815274" y="32421"/>
                  </a:cubicBezTo>
                  <a:lnTo>
                    <a:pt x="815274" y="291786"/>
                  </a:lnTo>
                  <a:cubicBezTo>
                    <a:pt x="815274" y="309692"/>
                    <a:pt x="800759" y="324207"/>
                    <a:pt x="782853" y="324207"/>
                  </a:cubicBezTo>
                  <a:lnTo>
                    <a:pt x="32421" y="324207"/>
                  </a:lnTo>
                  <a:cubicBezTo>
                    <a:pt x="14515" y="324207"/>
                    <a:pt x="0" y="309692"/>
                    <a:pt x="0" y="291786"/>
                  </a:cubicBezTo>
                  <a:lnTo>
                    <a:pt x="0" y="324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36" tIns="19656" rIns="24736" bIns="19656" numCol="1" spcCol="1270" anchor="ctr" anchorCtr="0">
              <a:noAutofit/>
            </a:bodyPr>
            <a:lstStyle/>
            <a:p>
              <a:pPr lvl="0" algn="ctr" defTabSz="355600">
                <a:spcBef>
                  <a:spcPct val="0"/>
                </a:spcBef>
                <a:spcAft>
                  <a:spcPct val="35000"/>
                </a:spcAft>
              </a:pPr>
              <a:r>
                <a:rPr lang="en-US" sz="800" b="1" dirty="0">
                  <a:latin typeface="Abadi" panose="020B0604020104020204"/>
                </a:rPr>
                <a:t>Convert Data to </a:t>
              </a:r>
              <a:r>
                <a:rPr lang="en-US" sz="800" b="1" dirty="0" err="1">
                  <a:latin typeface="Abadi" panose="020B0604020104020204"/>
                </a:rPr>
                <a:t>DataFrame</a:t>
              </a:r>
              <a:r>
                <a:rPr lang="en-US" sz="800" dirty="0">
                  <a:latin typeface="Abadi" panose="020B0604020104020204"/>
                </a:rPr>
                <a:t>:</a:t>
              </a:r>
              <a:endParaRPr lang="en-US" sz="800" kern="1200" dirty="0">
                <a:latin typeface="Abadi" panose="020B0604020104020204"/>
              </a:endParaRPr>
            </a:p>
          </p:txBody>
        </p:sp>
        <p:sp>
          <p:nvSpPr>
            <p:cNvPr id="22" name="Freeform 21"/>
            <p:cNvSpPr/>
            <p:nvPr/>
          </p:nvSpPr>
          <p:spPr>
            <a:xfrm>
              <a:off x="10461196" y="3148997"/>
              <a:ext cx="917183" cy="756484"/>
            </a:xfrm>
            <a:custGeom>
              <a:avLst/>
              <a:gdLst>
                <a:gd name="connsiteX0" fmla="*/ 0 w 917183"/>
                <a:gd name="connsiteY0" fmla="*/ 75648 h 756484"/>
                <a:gd name="connsiteX1" fmla="*/ 75648 w 917183"/>
                <a:gd name="connsiteY1" fmla="*/ 0 h 756484"/>
                <a:gd name="connsiteX2" fmla="*/ 841535 w 917183"/>
                <a:gd name="connsiteY2" fmla="*/ 0 h 756484"/>
                <a:gd name="connsiteX3" fmla="*/ 917183 w 917183"/>
                <a:gd name="connsiteY3" fmla="*/ 75648 h 756484"/>
                <a:gd name="connsiteX4" fmla="*/ 917183 w 917183"/>
                <a:gd name="connsiteY4" fmla="*/ 680836 h 756484"/>
                <a:gd name="connsiteX5" fmla="*/ 841535 w 917183"/>
                <a:gd name="connsiteY5" fmla="*/ 756484 h 756484"/>
                <a:gd name="connsiteX6" fmla="*/ 75648 w 917183"/>
                <a:gd name="connsiteY6" fmla="*/ 756484 h 756484"/>
                <a:gd name="connsiteX7" fmla="*/ 0 w 917183"/>
                <a:gd name="connsiteY7" fmla="*/ 680836 h 756484"/>
                <a:gd name="connsiteX8" fmla="*/ 0 w 917183"/>
                <a:gd name="connsiteY8" fmla="*/ 75648 h 7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183" h="756484">
                  <a:moveTo>
                    <a:pt x="0" y="75648"/>
                  </a:moveTo>
                  <a:cubicBezTo>
                    <a:pt x="0" y="33869"/>
                    <a:pt x="33869" y="0"/>
                    <a:pt x="75648" y="0"/>
                  </a:cubicBezTo>
                  <a:lnTo>
                    <a:pt x="841535" y="0"/>
                  </a:lnTo>
                  <a:cubicBezTo>
                    <a:pt x="883314" y="0"/>
                    <a:pt x="917183" y="33869"/>
                    <a:pt x="917183" y="75648"/>
                  </a:cubicBezTo>
                  <a:lnTo>
                    <a:pt x="917183" y="680836"/>
                  </a:lnTo>
                  <a:cubicBezTo>
                    <a:pt x="917183" y="722615"/>
                    <a:pt x="883314" y="756484"/>
                    <a:pt x="841535" y="756484"/>
                  </a:cubicBezTo>
                  <a:lnTo>
                    <a:pt x="75648" y="756484"/>
                  </a:lnTo>
                  <a:cubicBezTo>
                    <a:pt x="33869" y="756484"/>
                    <a:pt x="0" y="722615"/>
                    <a:pt x="0" y="680836"/>
                  </a:cubicBezTo>
                  <a:lnTo>
                    <a:pt x="0" y="7564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6934" tIns="26934" rIns="26934" bIns="189038" numCol="1" spcCol="1270" anchor="t" anchorCtr="0">
              <a:noAutofit/>
            </a:bodyPr>
            <a:lstStyle/>
            <a:p>
              <a:pPr marL="57150" lvl="1" indent="-57150" algn="l" defTabSz="222250">
                <a:spcBef>
                  <a:spcPct val="0"/>
                </a:spcBef>
                <a:spcAft>
                  <a:spcPct val="15000"/>
                </a:spcAft>
                <a:buChar char="••"/>
              </a:pPr>
              <a:r>
                <a:rPr lang="en-US" sz="900" kern="1200" dirty="0" smtClean="0">
                  <a:latin typeface="Abadi" panose="020B0604020104020204"/>
                </a:rPr>
                <a:t>Save the </a:t>
              </a:r>
              <a:r>
                <a:rPr lang="en-US" sz="900" kern="1200" dirty="0" err="1" smtClean="0">
                  <a:latin typeface="Abadi" panose="020B0604020104020204"/>
                </a:rPr>
                <a:t>DataFrame</a:t>
              </a:r>
              <a:r>
                <a:rPr lang="en-US" sz="900" kern="1200" dirty="0" smtClean="0">
                  <a:latin typeface="Abadi" panose="020B0604020104020204"/>
                </a:rPr>
                <a:t> to a CSV file for further analysis.</a:t>
              </a:r>
              <a:endParaRPr lang="en-US" sz="900" kern="1200" dirty="0">
                <a:latin typeface="Abadi" panose="020B0604020104020204"/>
              </a:endParaRPr>
            </a:p>
          </p:txBody>
        </p:sp>
        <p:sp>
          <p:nvSpPr>
            <p:cNvPr id="23" name="Freeform 22"/>
            <p:cNvSpPr/>
            <p:nvPr/>
          </p:nvSpPr>
          <p:spPr>
            <a:xfrm>
              <a:off x="10665014" y="3743378"/>
              <a:ext cx="815274" cy="324207"/>
            </a:xfrm>
            <a:custGeom>
              <a:avLst/>
              <a:gdLst>
                <a:gd name="connsiteX0" fmla="*/ 0 w 815274"/>
                <a:gd name="connsiteY0" fmla="*/ 32421 h 324207"/>
                <a:gd name="connsiteX1" fmla="*/ 32421 w 815274"/>
                <a:gd name="connsiteY1" fmla="*/ 0 h 324207"/>
                <a:gd name="connsiteX2" fmla="*/ 782853 w 815274"/>
                <a:gd name="connsiteY2" fmla="*/ 0 h 324207"/>
                <a:gd name="connsiteX3" fmla="*/ 815274 w 815274"/>
                <a:gd name="connsiteY3" fmla="*/ 32421 h 324207"/>
                <a:gd name="connsiteX4" fmla="*/ 815274 w 815274"/>
                <a:gd name="connsiteY4" fmla="*/ 291786 h 324207"/>
                <a:gd name="connsiteX5" fmla="*/ 782853 w 815274"/>
                <a:gd name="connsiteY5" fmla="*/ 324207 h 324207"/>
                <a:gd name="connsiteX6" fmla="*/ 32421 w 815274"/>
                <a:gd name="connsiteY6" fmla="*/ 324207 h 324207"/>
                <a:gd name="connsiteX7" fmla="*/ 0 w 815274"/>
                <a:gd name="connsiteY7" fmla="*/ 291786 h 324207"/>
                <a:gd name="connsiteX8" fmla="*/ 0 w 815274"/>
                <a:gd name="connsiteY8" fmla="*/ 32421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274" h="324207">
                  <a:moveTo>
                    <a:pt x="0" y="32421"/>
                  </a:moveTo>
                  <a:cubicBezTo>
                    <a:pt x="0" y="14515"/>
                    <a:pt x="14515" y="0"/>
                    <a:pt x="32421" y="0"/>
                  </a:cubicBezTo>
                  <a:lnTo>
                    <a:pt x="782853" y="0"/>
                  </a:lnTo>
                  <a:cubicBezTo>
                    <a:pt x="800759" y="0"/>
                    <a:pt x="815274" y="14515"/>
                    <a:pt x="815274" y="32421"/>
                  </a:cubicBezTo>
                  <a:lnTo>
                    <a:pt x="815274" y="291786"/>
                  </a:lnTo>
                  <a:cubicBezTo>
                    <a:pt x="815274" y="309692"/>
                    <a:pt x="800759" y="324207"/>
                    <a:pt x="782853" y="324207"/>
                  </a:cubicBezTo>
                  <a:lnTo>
                    <a:pt x="32421" y="324207"/>
                  </a:lnTo>
                  <a:cubicBezTo>
                    <a:pt x="14515" y="324207"/>
                    <a:pt x="0" y="309692"/>
                    <a:pt x="0" y="291786"/>
                  </a:cubicBezTo>
                  <a:lnTo>
                    <a:pt x="0" y="324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36" tIns="19656" rIns="24736" bIns="19656" numCol="1" spcCol="1270" anchor="ctr" anchorCtr="0">
              <a:noAutofit/>
            </a:bodyPr>
            <a:lstStyle/>
            <a:p>
              <a:pPr lvl="0" algn="ctr" defTabSz="355600">
                <a:spcBef>
                  <a:spcPct val="0"/>
                </a:spcBef>
                <a:spcAft>
                  <a:spcPct val="35000"/>
                </a:spcAft>
              </a:pPr>
              <a:r>
                <a:rPr lang="en-US" sz="800" b="1" kern="1200" dirty="0" smtClean="0">
                  <a:latin typeface="Abadi" panose="020B0604020104020204"/>
                </a:rPr>
                <a:t>Save </a:t>
              </a:r>
              <a:r>
                <a:rPr lang="en-US" sz="800" b="1" kern="1200" dirty="0" err="1" smtClean="0">
                  <a:latin typeface="Abadi" panose="020B0604020104020204"/>
                </a:rPr>
                <a:t>DataFrame</a:t>
              </a:r>
              <a:r>
                <a:rPr lang="en-US" sz="800" b="1" kern="1200" dirty="0" smtClean="0">
                  <a:latin typeface="Abadi" panose="020B0604020104020204"/>
                </a:rPr>
                <a:t> to CSV</a:t>
              </a:r>
              <a:endParaRPr lang="en-US" sz="800" kern="1200" dirty="0">
                <a:latin typeface="Abadi" panose="020B0604020104020204"/>
              </a:endParaRPr>
            </a:p>
          </p:txBody>
        </p:sp>
      </p:grpSp>
    </p:spTree>
    <p:extLst>
      <p:ext uri="{BB962C8B-B14F-4D97-AF65-F5344CB8AC3E}">
        <p14:creationId xmlns:p14="http://schemas.microsoft.com/office/powerpoint/2010/main" val="280566072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terms/"/>
    <ds:schemaRef ds:uri="http://schemas.microsoft.com/office/2006/metadata/properties"/>
    <ds:schemaRef ds:uri="f80a141d-92ca-4d3d-9308-f7e7b1d44ce8"/>
    <ds:schemaRef ds:uri="155be751-a274-42e8-93fb-f39d3b9bccc8"/>
    <ds:schemaRef ds:uri="http://www.w3.org/XML/1998/namespace"/>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2187</TotalTime>
  <Words>5486</Words>
  <Application>Microsoft Office PowerPoint</Application>
  <PresentationFormat>Widescreen</PresentationFormat>
  <Paragraphs>646</Paragraphs>
  <Slides>50</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Abadi</vt:lpstr>
      <vt:lpstr>Arial</vt:lpstr>
      <vt:lpstr>Calibri</vt:lpstr>
      <vt:lpstr>Calibri Light</vt:lpstr>
      <vt:lpstr>IBM Plex Mono SemiBold</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Blue</cp:lastModifiedBy>
  <cp:revision>254</cp:revision>
  <dcterms:created xsi:type="dcterms:W3CDTF">2021-04-29T18:58:34Z</dcterms:created>
  <dcterms:modified xsi:type="dcterms:W3CDTF">2024-07-16T22:48:40Z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